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331"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7" r:id="rId73"/>
    <p:sldId id="328" r:id="rId74"/>
    <p:sldId id="333" r:id="rId75"/>
    <p:sldId id="332" r:id="rId76"/>
    <p:sldId id="335" r:id="rId77"/>
    <p:sldId id="334" r:id="rId78"/>
    <p:sldId id="336" r:id="rId79"/>
    <p:sldId id="367" r:id="rId80"/>
    <p:sldId id="337" r:id="rId81"/>
    <p:sldId id="338" r:id="rId82"/>
    <p:sldId id="340" r:id="rId83"/>
    <p:sldId id="353" r:id="rId84"/>
    <p:sldId id="339"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6" r:id="rId98"/>
    <p:sldId id="357" r:id="rId99"/>
    <p:sldId id="354" r:id="rId100"/>
    <p:sldId id="359" r:id="rId101"/>
    <p:sldId id="360" r:id="rId102"/>
    <p:sldId id="361" r:id="rId103"/>
    <p:sldId id="362" r:id="rId104"/>
    <p:sldId id="363" r:id="rId105"/>
    <p:sldId id="358" r:id="rId106"/>
    <p:sldId id="366" r:id="rId107"/>
    <p:sldId id="365" r:id="rId108"/>
    <p:sldId id="364" r:id="rId109"/>
    <p:sldId id="355"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8" autoAdjust="0"/>
    <p:restoredTop sz="94660"/>
  </p:normalViewPr>
  <p:slideViewPr>
    <p:cSldViewPr snapToGrid="0">
      <p:cViewPr varScale="1">
        <p:scale>
          <a:sx n="73" d="100"/>
          <a:sy n="73"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2FDB-AC87-4D1C-8959-E5C55F27F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30DCC94-6A90-4979-94EB-E529AABCAC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81BA2AC-57CD-42F0-9A99-AB2F009A6D8D}"/>
              </a:ext>
            </a:extLst>
          </p:cNvPr>
          <p:cNvSpPr>
            <a:spLocks noGrp="1"/>
          </p:cNvSpPr>
          <p:nvPr>
            <p:ph type="dt" sz="half" idx="10"/>
          </p:nvPr>
        </p:nvSpPr>
        <p:spPr/>
        <p:txBody>
          <a:bodyPr/>
          <a:lstStyle/>
          <a:p>
            <a:fld id="{741E0DFD-87E0-462B-9941-D0EF6B898D8D}" type="datetimeFigureOut">
              <a:rPr lang="en-GB" smtClean="0"/>
              <a:t>11/12/2019</a:t>
            </a:fld>
            <a:endParaRPr lang="en-GB"/>
          </a:p>
        </p:txBody>
      </p:sp>
      <p:sp>
        <p:nvSpPr>
          <p:cNvPr id="5" name="Footer Placeholder 4">
            <a:extLst>
              <a:ext uri="{FF2B5EF4-FFF2-40B4-BE49-F238E27FC236}">
                <a16:creationId xmlns:a16="http://schemas.microsoft.com/office/drawing/2014/main" id="{185DAC3D-AB45-425A-A687-11E0C1B4F2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13D4B8-140E-4490-95D3-DB4206F9E96E}"/>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392221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4D3B-ED50-4FC1-B819-C40158AB4B2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1A3FB5-8479-4F8E-9A19-10BA2D9D64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B24296-FF58-4E12-A4F0-7E7758FD2FBC}"/>
              </a:ext>
            </a:extLst>
          </p:cNvPr>
          <p:cNvSpPr>
            <a:spLocks noGrp="1"/>
          </p:cNvSpPr>
          <p:nvPr>
            <p:ph type="dt" sz="half" idx="10"/>
          </p:nvPr>
        </p:nvSpPr>
        <p:spPr/>
        <p:txBody>
          <a:bodyPr/>
          <a:lstStyle/>
          <a:p>
            <a:fld id="{741E0DFD-87E0-462B-9941-D0EF6B898D8D}" type="datetimeFigureOut">
              <a:rPr lang="en-GB" smtClean="0"/>
              <a:t>11/12/2019</a:t>
            </a:fld>
            <a:endParaRPr lang="en-GB"/>
          </a:p>
        </p:txBody>
      </p:sp>
      <p:sp>
        <p:nvSpPr>
          <p:cNvPr id="5" name="Footer Placeholder 4">
            <a:extLst>
              <a:ext uri="{FF2B5EF4-FFF2-40B4-BE49-F238E27FC236}">
                <a16:creationId xmlns:a16="http://schemas.microsoft.com/office/drawing/2014/main" id="{ADA28F1B-FA13-4CD7-848C-7E6BA7115C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E496F4-690D-4DB9-91BC-030BF4C8AFB6}"/>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282082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341466-3A60-4781-B09D-7ED8B565E5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AEABD91-AD7D-44BC-9BBA-B655E4AA2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80174E-9135-47E4-B436-7E4E17D97706}"/>
              </a:ext>
            </a:extLst>
          </p:cNvPr>
          <p:cNvSpPr>
            <a:spLocks noGrp="1"/>
          </p:cNvSpPr>
          <p:nvPr>
            <p:ph type="dt" sz="half" idx="10"/>
          </p:nvPr>
        </p:nvSpPr>
        <p:spPr/>
        <p:txBody>
          <a:bodyPr/>
          <a:lstStyle/>
          <a:p>
            <a:fld id="{741E0DFD-87E0-462B-9941-D0EF6B898D8D}" type="datetimeFigureOut">
              <a:rPr lang="en-GB" smtClean="0"/>
              <a:t>11/12/2019</a:t>
            </a:fld>
            <a:endParaRPr lang="en-GB"/>
          </a:p>
        </p:txBody>
      </p:sp>
      <p:sp>
        <p:nvSpPr>
          <p:cNvPr id="5" name="Footer Placeholder 4">
            <a:extLst>
              <a:ext uri="{FF2B5EF4-FFF2-40B4-BE49-F238E27FC236}">
                <a16:creationId xmlns:a16="http://schemas.microsoft.com/office/drawing/2014/main" id="{0B3479E4-3E73-434F-A3E6-B2F2564748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7896EC-810A-4070-BDD2-01C628B627B4}"/>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1014941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24C20-0890-4457-997E-092F3241970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DD199AB-6A87-420A-A260-2CC59D5925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00BFF9-5264-404C-A136-E6D5383EBD0F}"/>
              </a:ext>
            </a:extLst>
          </p:cNvPr>
          <p:cNvSpPr>
            <a:spLocks noGrp="1"/>
          </p:cNvSpPr>
          <p:nvPr>
            <p:ph type="dt" sz="half" idx="10"/>
          </p:nvPr>
        </p:nvSpPr>
        <p:spPr/>
        <p:txBody>
          <a:bodyPr/>
          <a:lstStyle/>
          <a:p>
            <a:fld id="{741E0DFD-87E0-462B-9941-D0EF6B898D8D}" type="datetimeFigureOut">
              <a:rPr lang="en-GB" smtClean="0"/>
              <a:t>11/12/2019</a:t>
            </a:fld>
            <a:endParaRPr lang="en-GB"/>
          </a:p>
        </p:txBody>
      </p:sp>
      <p:sp>
        <p:nvSpPr>
          <p:cNvPr id="5" name="Footer Placeholder 4">
            <a:extLst>
              <a:ext uri="{FF2B5EF4-FFF2-40B4-BE49-F238E27FC236}">
                <a16:creationId xmlns:a16="http://schemas.microsoft.com/office/drawing/2014/main" id="{0DD3F9E5-E94B-44D8-B0E4-29CC59B3AA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94DA64-6E36-4565-804F-05B9F55B805F}"/>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2661452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0EA8-7941-4E10-99CF-FDE608963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2C4C698-899D-47D2-A3CD-C9AB9CD98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EB9536-1C49-4E1A-A384-6EE2FBF5FD19}"/>
              </a:ext>
            </a:extLst>
          </p:cNvPr>
          <p:cNvSpPr>
            <a:spLocks noGrp="1"/>
          </p:cNvSpPr>
          <p:nvPr>
            <p:ph type="dt" sz="half" idx="10"/>
          </p:nvPr>
        </p:nvSpPr>
        <p:spPr/>
        <p:txBody>
          <a:bodyPr/>
          <a:lstStyle/>
          <a:p>
            <a:fld id="{741E0DFD-87E0-462B-9941-D0EF6B898D8D}" type="datetimeFigureOut">
              <a:rPr lang="en-GB" smtClean="0"/>
              <a:t>11/12/2019</a:t>
            </a:fld>
            <a:endParaRPr lang="en-GB"/>
          </a:p>
        </p:txBody>
      </p:sp>
      <p:sp>
        <p:nvSpPr>
          <p:cNvPr id="5" name="Footer Placeholder 4">
            <a:extLst>
              <a:ext uri="{FF2B5EF4-FFF2-40B4-BE49-F238E27FC236}">
                <a16:creationId xmlns:a16="http://schemas.microsoft.com/office/drawing/2014/main" id="{8C794F46-EEEA-4F5A-92D1-97D2FFC736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87FF5D-FD9D-4156-BC30-06BC520F2B64}"/>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970129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1F3-41EA-470A-87C7-A93760F0195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CF0B68E-4F8B-46F6-8675-C2F5A83DD4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5D6CC2D-2B46-4612-93C8-6B4FA15A50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17F65EB-C2D8-4BFB-BF1F-1B9A7C3F2C45}"/>
              </a:ext>
            </a:extLst>
          </p:cNvPr>
          <p:cNvSpPr>
            <a:spLocks noGrp="1"/>
          </p:cNvSpPr>
          <p:nvPr>
            <p:ph type="dt" sz="half" idx="10"/>
          </p:nvPr>
        </p:nvSpPr>
        <p:spPr/>
        <p:txBody>
          <a:bodyPr/>
          <a:lstStyle/>
          <a:p>
            <a:fld id="{741E0DFD-87E0-462B-9941-D0EF6B898D8D}" type="datetimeFigureOut">
              <a:rPr lang="en-GB" smtClean="0"/>
              <a:t>11/12/2019</a:t>
            </a:fld>
            <a:endParaRPr lang="en-GB"/>
          </a:p>
        </p:txBody>
      </p:sp>
      <p:sp>
        <p:nvSpPr>
          <p:cNvPr id="6" name="Footer Placeholder 5">
            <a:extLst>
              <a:ext uri="{FF2B5EF4-FFF2-40B4-BE49-F238E27FC236}">
                <a16:creationId xmlns:a16="http://schemas.microsoft.com/office/drawing/2014/main" id="{64112898-6EB6-46FD-B573-CF289D4E77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142B1D-9ED5-4F2E-BC1C-F9F4B69325DD}"/>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1228781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96E9-1F53-4D64-8F75-F25C8CC905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509B95-CA2F-435A-A811-348D080878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D810B0-BEB8-4E3A-882A-60B59DD244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C7CC059-20E0-40D7-A87E-E64506DA51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980EA1-C63B-4D65-B4A1-7E781616CE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4B0E6E-7C6E-4D13-922E-012FB1895CBE}"/>
              </a:ext>
            </a:extLst>
          </p:cNvPr>
          <p:cNvSpPr>
            <a:spLocks noGrp="1"/>
          </p:cNvSpPr>
          <p:nvPr>
            <p:ph type="dt" sz="half" idx="10"/>
          </p:nvPr>
        </p:nvSpPr>
        <p:spPr/>
        <p:txBody>
          <a:bodyPr/>
          <a:lstStyle/>
          <a:p>
            <a:fld id="{741E0DFD-87E0-462B-9941-D0EF6B898D8D}" type="datetimeFigureOut">
              <a:rPr lang="en-GB" smtClean="0"/>
              <a:t>11/12/2019</a:t>
            </a:fld>
            <a:endParaRPr lang="en-GB"/>
          </a:p>
        </p:txBody>
      </p:sp>
      <p:sp>
        <p:nvSpPr>
          <p:cNvPr id="8" name="Footer Placeholder 7">
            <a:extLst>
              <a:ext uri="{FF2B5EF4-FFF2-40B4-BE49-F238E27FC236}">
                <a16:creationId xmlns:a16="http://schemas.microsoft.com/office/drawing/2014/main" id="{FA78979C-A9B3-4666-BEE9-05D8C35541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4B91373-512D-479C-A4ED-07E39BB181AD}"/>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258688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B2B08-F0BC-4E0A-88F2-26021CE8609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D3C979-5BDE-412F-9D53-FF91A2DF7DC0}"/>
              </a:ext>
            </a:extLst>
          </p:cNvPr>
          <p:cNvSpPr>
            <a:spLocks noGrp="1"/>
          </p:cNvSpPr>
          <p:nvPr>
            <p:ph type="dt" sz="half" idx="10"/>
          </p:nvPr>
        </p:nvSpPr>
        <p:spPr/>
        <p:txBody>
          <a:bodyPr/>
          <a:lstStyle/>
          <a:p>
            <a:fld id="{741E0DFD-87E0-462B-9941-D0EF6B898D8D}" type="datetimeFigureOut">
              <a:rPr lang="en-GB" smtClean="0"/>
              <a:t>11/12/2019</a:t>
            </a:fld>
            <a:endParaRPr lang="en-GB"/>
          </a:p>
        </p:txBody>
      </p:sp>
      <p:sp>
        <p:nvSpPr>
          <p:cNvPr id="4" name="Footer Placeholder 3">
            <a:extLst>
              <a:ext uri="{FF2B5EF4-FFF2-40B4-BE49-F238E27FC236}">
                <a16:creationId xmlns:a16="http://schemas.microsoft.com/office/drawing/2014/main" id="{8A924CA4-E120-4915-8864-C4948D7CC5F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DF13EA6-7E8F-4D52-BE4F-509A6C547734}"/>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1616699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B7FB4D-E5C2-4C81-8BE2-E0345ED5A3D3}"/>
              </a:ext>
            </a:extLst>
          </p:cNvPr>
          <p:cNvSpPr>
            <a:spLocks noGrp="1"/>
          </p:cNvSpPr>
          <p:nvPr>
            <p:ph type="dt" sz="half" idx="10"/>
          </p:nvPr>
        </p:nvSpPr>
        <p:spPr/>
        <p:txBody>
          <a:bodyPr/>
          <a:lstStyle/>
          <a:p>
            <a:fld id="{741E0DFD-87E0-462B-9941-D0EF6B898D8D}" type="datetimeFigureOut">
              <a:rPr lang="en-GB" smtClean="0"/>
              <a:t>11/12/2019</a:t>
            </a:fld>
            <a:endParaRPr lang="en-GB"/>
          </a:p>
        </p:txBody>
      </p:sp>
      <p:sp>
        <p:nvSpPr>
          <p:cNvPr id="3" name="Footer Placeholder 2">
            <a:extLst>
              <a:ext uri="{FF2B5EF4-FFF2-40B4-BE49-F238E27FC236}">
                <a16:creationId xmlns:a16="http://schemas.microsoft.com/office/drawing/2014/main" id="{AF8287EB-5929-4549-A130-E482F989F11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04875C5-6AB1-4277-83AD-535D035D5465}"/>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3440186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FE14-9F91-494B-AF5E-6B7009084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C0A79B0-9063-4A20-8D71-52FE53CF5A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0B92E61-CFC7-4902-A3DC-ABD96BBEA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03580B-881D-48FE-A508-629CE8536245}"/>
              </a:ext>
            </a:extLst>
          </p:cNvPr>
          <p:cNvSpPr>
            <a:spLocks noGrp="1"/>
          </p:cNvSpPr>
          <p:nvPr>
            <p:ph type="dt" sz="half" idx="10"/>
          </p:nvPr>
        </p:nvSpPr>
        <p:spPr/>
        <p:txBody>
          <a:bodyPr/>
          <a:lstStyle/>
          <a:p>
            <a:fld id="{741E0DFD-87E0-462B-9941-D0EF6B898D8D}" type="datetimeFigureOut">
              <a:rPr lang="en-GB" smtClean="0"/>
              <a:t>11/12/2019</a:t>
            </a:fld>
            <a:endParaRPr lang="en-GB"/>
          </a:p>
        </p:txBody>
      </p:sp>
      <p:sp>
        <p:nvSpPr>
          <p:cNvPr id="6" name="Footer Placeholder 5">
            <a:extLst>
              <a:ext uri="{FF2B5EF4-FFF2-40B4-BE49-F238E27FC236}">
                <a16:creationId xmlns:a16="http://schemas.microsoft.com/office/drawing/2014/main" id="{5AE7C9A8-C27D-4754-931A-974AC378BD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1A159B6-B6FB-48ED-828E-F2CC0593B989}"/>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350897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E213-90A9-4A73-9ECC-7974BC23D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C94F21F-E6D1-4DD6-B041-6845CC2540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4BC00B2-864F-499B-BD9D-2053F03C0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557DC1-8F75-490C-9FBD-A10A48C2F712}"/>
              </a:ext>
            </a:extLst>
          </p:cNvPr>
          <p:cNvSpPr>
            <a:spLocks noGrp="1"/>
          </p:cNvSpPr>
          <p:nvPr>
            <p:ph type="dt" sz="half" idx="10"/>
          </p:nvPr>
        </p:nvSpPr>
        <p:spPr/>
        <p:txBody>
          <a:bodyPr/>
          <a:lstStyle/>
          <a:p>
            <a:fld id="{741E0DFD-87E0-462B-9941-D0EF6B898D8D}" type="datetimeFigureOut">
              <a:rPr lang="en-GB" smtClean="0"/>
              <a:t>11/12/2019</a:t>
            </a:fld>
            <a:endParaRPr lang="en-GB"/>
          </a:p>
        </p:txBody>
      </p:sp>
      <p:sp>
        <p:nvSpPr>
          <p:cNvPr id="6" name="Footer Placeholder 5">
            <a:extLst>
              <a:ext uri="{FF2B5EF4-FFF2-40B4-BE49-F238E27FC236}">
                <a16:creationId xmlns:a16="http://schemas.microsoft.com/office/drawing/2014/main" id="{1D28C3FC-9DCB-48C5-AE47-9DC820C567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A0DA78-C2DE-4F29-B1B0-43373C55F198}"/>
              </a:ext>
            </a:extLst>
          </p:cNvPr>
          <p:cNvSpPr>
            <a:spLocks noGrp="1"/>
          </p:cNvSpPr>
          <p:nvPr>
            <p:ph type="sldNum" sz="quarter" idx="12"/>
          </p:nvPr>
        </p:nvSpPr>
        <p:spPr/>
        <p:txBody>
          <a:bodyPr/>
          <a:lstStyle/>
          <a:p>
            <a:fld id="{7A74ACBB-5652-4E7A-8DAA-276E851F1BCE}" type="slidenum">
              <a:rPr lang="en-GB" smtClean="0"/>
              <a:t>‹#›</a:t>
            </a:fld>
            <a:endParaRPr lang="en-GB"/>
          </a:p>
        </p:txBody>
      </p:sp>
    </p:spTree>
    <p:extLst>
      <p:ext uri="{BB962C8B-B14F-4D97-AF65-F5344CB8AC3E}">
        <p14:creationId xmlns:p14="http://schemas.microsoft.com/office/powerpoint/2010/main" val="22432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13B8E2-8886-4F9F-BC91-CB4988524B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6FCB77A-0B21-4918-AD81-81F1963AB1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A5F9B7-29E7-46E9-BAB1-9E0FEBB4C5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1E0DFD-87E0-462B-9941-D0EF6B898D8D}" type="datetimeFigureOut">
              <a:rPr lang="en-GB" smtClean="0"/>
              <a:t>11/12/2019</a:t>
            </a:fld>
            <a:endParaRPr lang="en-GB"/>
          </a:p>
        </p:txBody>
      </p:sp>
      <p:sp>
        <p:nvSpPr>
          <p:cNvPr id="5" name="Footer Placeholder 4">
            <a:extLst>
              <a:ext uri="{FF2B5EF4-FFF2-40B4-BE49-F238E27FC236}">
                <a16:creationId xmlns:a16="http://schemas.microsoft.com/office/drawing/2014/main" id="{6842090D-FCEB-42DB-992E-37F199BFA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A0BACFC-E2A1-433C-B24B-9390F3DA12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4ACBB-5652-4E7A-8DAA-276E851F1BCE}" type="slidenum">
              <a:rPr lang="en-GB" smtClean="0"/>
              <a:t>‹#›</a:t>
            </a:fld>
            <a:endParaRPr lang="en-GB"/>
          </a:p>
        </p:txBody>
      </p:sp>
    </p:spTree>
    <p:extLst>
      <p:ext uri="{BB962C8B-B14F-4D97-AF65-F5344CB8AC3E}">
        <p14:creationId xmlns:p14="http://schemas.microsoft.com/office/powerpoint/2010/main" val="2105860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8.t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www.palass.org/publications/newsletter/palaeomath-10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google.com/url?q=http%3A%2F%2Fwww.archaeology.dk%2F16738%2FNr.%252040%2520-%25202019&amp;sa=D&amp;sntz=1&amp;usg=AFQjCNE7LpfL8Pzi81WsKGxzzTO5kNdydg" TargetMode="External"/><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hyperlink" Target="https://www.google.com/url?q=https%3A%2F%2Fosf.io%2Fen5d2%2F&amp;sa=D&amp;sntz=1&amp;usg=AFQjCNFWyeovfKfrVrek_Ghgtx7d9MgfI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rstudio.com/products/rstudio/"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 Id="rId4" Type="http://schemas.openxmlformats.org/officeDocument/2006/relationships/hyperlink" Target="https://github.com/CSHoggard/-cologne_workshop"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life.bio.sunysb.edu/morph/soft-dataacq.html" TargetMode="External"/><Relationship Id="rId2" Type="http://schemas.openxmlformats.org/officeDocument/2006/relationships/hyperlink" Target="https://life.bio.sunysb.edu/morph/soft-utility.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archaeology.dk/16738/Nr.%2040%20-%202019"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s://osf.io/en5d2/"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doi.org/10.1007/s41982-019-00024-6" TargetMode="External"/><Relationship Id="rId2" Type="http://schemas.openxmlformats.org/officeDocument/2006/relationships/image" Target="../media/image57.tiff"/><Relationship Id="rId1" Type="http://schemas.openxmlformats.org/officeDocument/2006/relationships/slideLayout" Target="../slideLayouts/slideLayout2.xml"/><Relationship Id="rId4" Type="http://schemas.openxmlformats.org/officeDocument/2006/relationships/hyperlink" Target="https://osf.io/td92j/"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google.com/url?q=https%3A%2F%2Fosf.io%2Fagrwb%2F&amp;sa=D&amp;sntz=1&amp;usg=AFQjCNFhAntko2mpETkC8VIsrJUfImP7Pw" TargetMode="External"/><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google.com/url?q=https%3A%2F%2Fosf.io%2Ftd92j%2F&amp;sa=D&amp;sntz=1&amp;usg=AFQjCNH_VW3RPr25PaUn-AV-hK7Q2i3q2Q"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palass.org/publications/newsletter/palaeomath-101"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www.palass.org/publications/newsletter/palaeomath-101"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6712EC-091B-47B5-B2AD-9A91D335E6C6}"/>
              </a:ext>
            </a:extLst>
          </p:cNvPr>
          <p:cNvSpPr txBox="1"/>
          <p:nvPr/>
        </p:nvSpPr>
        <p:spPr>
          <a:xfrm>
            <a:off x="1217101" y="2483470"/>
            <a:ext cx="9757799" cy="584775"/>
          </a:xfrm>
          <a:prstGeom prst="rect">
            <a:avLst/>
          </a:prstGeom>
          <a:noFill/>
        </p:spPr>
        <p:txBody>
          <a:bodyPr wrap="none" rtlCol="0">
            <a:spAutoFit/>
          </a:bodyPr>
          <a:lstStyle/>
          <a:p>
            <a:r>
              <a:rPr lang="en-GB" sz="3200" b="1" dirty="0">
                <a:solidFill>
                  <a:schemeClr val="accent6"/>
                </a:solidFill>
                <a:latin typeface="Montserrat SemiBold" panose="00000700000000000000" pitchFamily="2" charset="0"/>
              </a:rPr>
              <a:t>Geometric Morphometrics for Archaeologists</a:t>
            </a:r>
          </a:p>
        </p:txBody>
      </p:sp>
      <p:sp>
        <p:nvSpPr>
          <p:cNvPr id="5" name="TextBox 4">
            <a:extLst>
              <a:ext uri="{FF2B5EF4-FFF2-40B4-BE49-F238E27FC236}">
                <a16:creationId xmlns:a16="http://schemas.microsoft.com/office/drawing/2014/main" id="{29C37EBF-1B1E-4151-A349-B38EE99B5AF4}"/>
              </a:ext>
            </a:extLst>
          </p:cNvPr>
          <p:cNvSpPr txBox="1"/>
          <p:nvPr/>
        </p:nvSpPr>
        <p:spPr>
          <a:xfrm>
            <a:off x="4664358" y="3228945"/>
            <a:ext cx="2986715" cy="400110"/>
          </a:xfrm>
          <a:prstGeom prst="rect">
            <a:avLst/>
          </a:prstGeom>
          <a:noFill/>
        </p:spPr>
        <p:txBody>
          <a:bodyPr wrap="none" rtlCol="0">
            <a:spAutoFit/>
          </a:bodyPr>
          <a:lstStyle/>
          <a:p>
            <a:r>
              <a:rPr lang="en-GB" sz="2000" dirty="0">
                <a:latin typeface="Montserrat" panose="00000500000000000000" pitchFamily="2" charset="0"/>
              </a:rPr>
              <a:t>Dr. Christian Hoggard</a:t>
            </a:r>
          </a:p>
        </p:txBody>
      </p:sp>
      <p:pic>
        <p:nvPicPr>
          <p:cNvPr id="6" name="Graphic 5">
            <a:extLst>
              <a:ext uri="{FF2B5EF4-FFF2-40B4-BE49-F238E27FC236}">
                <a16:creationId xmlns:a16="http://schemas.microsoft.com/office/drawing/2014/main" id="{02B39EA9-63D7-4B44-88F1-3D25F6705E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0781" y="3835595"/>
            <a:ext cx="339634" cy="339634"/>
          </a:xfrm>
          <a:prstGeom prst="rect">
            <a:avLst/>
          </a:prstGeom>
        </p:spPr>
      </p:pic>
      <p:sp>
        <p:nvSpPr>
          <p:cNvPr id="7" name="TextBox 6">
            <a:extLst>
              <a:ext uri="{FF2B5EF4-FFF2-40B4-BE49-F238E27FC236}">
                <a16:creationId xmlns:a16="http://schemas.microsoft.com/office/drawing/2014/main" id="{9EEE7743-C670-4553-B4E7-B08D1345055C}"/>
              </a:ext>
            </a:extLst>
          </p:cNvPr>
          <p:cNvSpPr txBox="1"/>
          <p:nvPr/>
        </p:nvSpPr>
        <p:spPr>
          <a:xfrm>
            <a:off x="5758672" y="3802650"/>
            <a:ext cx="1529586" cy="369332"/>
          </a:xfrm>
          <a:prstGeom prst="rect">
            <a:avLst/>
          </a:prstGeom>
          <a:noFill/>
        </p:spPr>
        <p:txBody>
          <a:bodyPr wrap="none" rtlCol="0">
            <a:spAutoFit/>
          </a:bodyPr>
          <a:lstStyle/>
          <a:p>
            <a:r>
              <a:rPr lang="en-GB" dirty="0">
                <a:latin typeface="Montserrat" panose="00000500000000000000" pitchFamily="2" charset="0"/>
              </a:rPr>
              <a:t>CSHoggard</a:t>
            </a:r>
            <a:endParaRPr lang="en-GB" sz="2000" dirty="0">
              <a:latin typeface="Montserrat" panose="00000500000000000000" pitchFamily="2" charset="0"/>
            </a:endParaRPr>
          </a:p>
        </p:txBody>
      </p:sp>
      <p:pic>
        <p:nvPicPr>
          <p:cNvPr id="8" name="Graphic 7">
            <a:extLst>
              <a:ext uri="{FF2B5EF4-FFF2-40B4-BE49-F238E27FC236}">
                <a16:creationId xmlns:a16="http://schemas.microsoft.com/office/drawing/2014/main" id="{DC7A4CE8-10C0-4B0E-858B-98BEF793C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0926" y="3745416"/>
            <a:ext cx="413657" cy="472751"/>
          </a:xfrm>
          <a:prstGeom prst="rect">
            <a:avLst/>
          </a:prstGeom>
        </p:spPr>
      </p:pic>
      <p:cxnSp>
        <p:nvCxnSpPr>
          <p:cNvPr id="9" name="Straight Connector 8">
            <a:extLst>
              <a:ext uri="{FF2B5EF4-FFF2-40B4-BE49-F238E27FC236}">
                <a16:creationId xmlns:a16="http://schemas.microsoft.com/office/drawing/2014/main" id="{999306F2-DAC8-4FD1-8552-00B91FAF3C85}"/>
              </a:ext>
            </a:extLst>
          </p:cNvPr>
          <p:cNvCxnSpPr>
            <a:cxnSpLocks/>
          </p:cNvCxnSpPr>
          <p:nvPr/>
        </p:nvCxnSpPr>
        <p:spPr>
          <a:xfrm flipV="1">
            <a:off x="-812800" y="4171982"/>
            <a:ext cx="1268370" cy="158431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3A0796-D3D8-4BB2-AA6F-DECBD5EE5AF2}"/>
              </a:ext>
            </a:extLst>
          </p:cNvPr>
          <p:cNvCxnSpPr>
            <a:cxnSpLocks/>
          </p:cNvCxnSpPr>
          <p:nvPr/>
        </p:nvCxnSpPr>
        <p:spPr>
          <a:xfrm flipH="1" flipV="1">
            <a:off x="469901" y="4171982"/>
            <a:ext cx="1282699" cy="316861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5694FE-457D-495B-A76C-5BB7FF3BD9F7}"/>
              </a:ext>
            </a:extLst>
          </p:cNvPr>
          <p:cNvCxnSpPr>
            <a:cxnSpLocks/>
          </p:cNvCxnSpPr>
          <p:nvPr/>
        </p:nvCxnSpPr>
        <p:spPr>
          <a:xfrm flipV="1">
            <a:off x="1766931" y="6356382"/>
            <a:ext cx="1623969" cy="98421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2EBE0D-46F4-4DDA-A583-8407A152F62D}"/>
              </a:ext>
            </a:extLst>
          </p:cNvPr>
          <p:cNvCxnSpPr>
            <a:cxnSpLocks/>
          </p:cNvCxnSpPr>
          <p:nvPr/>
        </p:nvCxnSpPr>
        <p:spPr>
          <a:xfrm>
            <a:off x="469900" y="4171982"/>
            <a:ext cx="2921000" cy="218440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E18FC58-BF56-4B6E-92FC-6C9A5931AB35}"/>
              </a:ext>
            </a:extLst>
          </p:cNvPr>
          <p:cNvSpPr/>
          <p:nvPr/>
        </p:nvSpPr>
        <p:spPr>
          <a:xfrm>
            <a:off x="266700" y="39687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7AE938F-7463-4C8F-937D-0E9A5B97D1D7}"/>
              </a:ext>
            </a:extLst>
          </p:cNvPr>
          <p:cNvSpPr/>
          <p:nvPr/>
        </p:nvSpPr>
        <p:spPr>
          <a:xfrm>
            <a:off x="3187700" y="61531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0343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BDE5DDD-8F23-4A38-9A0A-046D64F62A0B}"/>
              </a:ext>
            </a:extLst>
          </p:cNvPr>
          <p:cNvCxnSpPr>
            <a:cxnSpLocks/>
          </p:cNvCxnSpPr>
          <p:nvPr/>
        </p:nvCxnSpPr>
        <p:spPr>
          <a:xfrm>
            <a:off x="-628176" y="2083964"/>
            <a:ext cx="4218030" cy="60009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7B234FB-4DA6-415F-AF12-B6A8660F7624}"/>
              </a:ext>
            </a:extLst>
          </p:cNvPr>
          <p:cNvSpPr txBox="1"/>
          <p:nvPr/>
        </p:nvSpPr>
        <p:spPr>
          <a:xfrm>
            <a:off x="654524" y="5773571"/>
            <a:ext cx="10693953" cy="584775"/>
          </a:xfrm>
          <a:prstGeom prst="rect">
            <a:avLst/>
          </a:prstGeom>
          <a:noFill/>
        </p:spPr>
        <p:txBody>
          <a:bodyPr wrap="none" rtlCol="0">
            <a:spAutoFit/>
          </a:bodyPr>
          <a:lstStyle/>
          <a:p>
            <a:r>
              <a:rPr lang="en-GB" sz="3200" b="1" dirty="0">
                <a:solidFill>
                  <a:schemeClr val="accent6"/>
                </a:solidFill>
                <a:latin typeface="Montserrat ExtraBold" panose="00000900000000000000" pitchFamily="2" charset="0"/>
              </a:rPr>
              <a:t>Morphometrics and Geometric Morphometrics…</a:t>
            </a:r>
          </a:p>
        </p:txBody>
      </p:sp>
      <p:cxnSp>
        <p:nvCxnSpPr>
          <p:cNvPr id="8" name="Straight Connector 7">
            <a:extLst>
              <a:ext uri="{FF2B5EF4-FFF2-40B4-BE49-F238E27FC236}">
                <a16:creationId xmlns:a16="http://schemas.microsoft.com/office/drawing/2014/main" id="{9152205B-CD8D-4B7D-9163-BBD5C0B4943D}"/>
              </a:ext>
            </a:extLst>
          </p:cNvPr>
          <p:cNvCxnSpPr>
            <a:cxnSpLocks/>
          </p:cNvCxnSpPr>
          <p:nvPr/>
        </p:nvCxnSpPr>
        <p:spPr>
          <a:xfrm flipV="1">
            <a:off x="-628176" y="499654"/>
            <a:ext cx="1268370" cy="158431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58116E-B64F-4ADB-A7EB-F285130DA0F7}"/>
              </a:ext>
            </a:extLst>
          </p:cNvPr>
          <p:cNvCxnSpPr>
            <a:cxnSpLocks/>
          </p:cNvCxnSpPr>
          <p:nvPr/>
        </p:nvCxnSpPr>
        <p:spPr>
          <a:xfrm>
            <a:off x="654524" y="499654"/>
            <a:ext cx="2921000" cy="21844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287CA19-DFDB-4F3D-AEC0-497AA07F7B74}"/>
              </a:ext>
            </a:extLst>
          </p:cNvPr>
          <p:cNvSpPr/>
          <p:nvPr/>
        </p:nvSpPr>
        <p:spPr>
          <a:xfrm>
            <a:off x="451324" y="296454"/>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D3A01318-9793-4215-85C9-0881A9ED1C12}"/>
              </a:ext>
            </a:extLst>
          </p:cNvPr>
          <p:cNvSpPr/>
          <p:nvPr/>
        </p:nvSpPr>
        <p:spPr>
          <a:xfrm>
            <a:off x="3372324" y="2480854"/>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18670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72F7E57A-51E8-44F0-AF7A-D32679065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656" y="182880"/>
            <a:ext cx="7790688" cy="6492240"/>
          </a:xfrm>
          <a:prstGeom prst="rect">
            <a:avLst/>
          </a:prstGeom>
        </p:spPr>
      </p:pic>
    </p:spTree>
    <p:extLst>
      <p:ext uri="{BB962C8B-B14F-4D97-AF65-F5344CB8AC3E}">
        <p14:creationId xmlns:p14="http://schemas.microsoft.com/office/powerpoint/2010/main" val="28986633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descr="A close up of a map&#10;&#10;Description automatically generated">
            <a:extLst>
              <a:ext uri="{FF2B5EF4-FFF2-40B4-BE49-F238E27FC236}">
                <a16:creationId xmlns:a16="http://schemas.microsoft.com/office/drawing/2014/main" id="{02E0667C-CB12-4D2D-AF99-1613511B3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605" y="117565"/>
            <a:ext cx="7948789" cy="6622869"/>
          </a:xfrm>
          <a:prstGeom prst="rect">
            <a:avLst/>
          </a:prstGeom>
        </p:spPr>
      </p:pic>
    </p:spTree>
    <p:extLst>
      <p:ext uri="{BB962C8B-B14F-4D97-AF65-F5344CB8AC3E}">
        <p14:creationId xmlns:p14="http://schemas.microsoft.com/office/powerpoint/2010/main" val="19685971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9014006" cy="1754326"/>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Unsupervised self-organising maps </a:t>
            </a:r>
            <a:br>
              <a:rPr lang="en-GB" sz="3600" b="1" dirty="0">
                <a:solidFill>
                  <a:schemeClr val="bg1"/>
                </a:solidFill>
                <a:latin typeface="Montserrat ExtraBold" panose="00000900000000000000" pitchFamily="2" charset="0"/>
              </a:rPr>
            </a:br>
            <a:r>
              <a:rPr lang="en-GB" sz="3600" b="1" dirty="0">
                <a:solidFill>
                  <a:schemeClr val="bg1"/>
                </a:solidFill>
                <a:latin typeface="Montserrat ExtraBold" panose="00000900000000000000" pitchFamily="2" charset="0"/>
              </a:rPr>
              <a:t>(Artificial Neural Networks)</a:t>
            </a:r>
            <a:br>
              <a:rPr lang="en-GB" sz="3600" b="1" dirty="0">
                <a:solidFill>
                  <a:schemeClr val="bg1"/>
                </a:solidFill>
                <a:latin typeface="Montserrat ExtraBold" panose="00000900000000000000" pitchFamily="2" charset="0"/>
              </a:rPr>
            </a:br>
            <a:endParaRPr lang="en-GB" sz="3600" b="1" dirty="0">
              <a:solidFill>
                <a:schemeClr val="bg1"/>
              </a:solidFill>
              <a:latin typeface="Montserrat ExtraBold" panose="00000900000000000000" pitchFamily="2" charset="0"/>
            </a:endParaRPr>
          </a:p>
        </p:txBody>
      </p:sp>
      <p:sp>
        <p:nvSpPr>
          <p:cNvPr id="3" name="Rectangle 2">
            <a:extLst>
              <a:ext uri="{FF2B5EF4-FFF2-40B4-BE49-F238E27FC236}">
                <a16:creationId xmlns:a16="http://schemas.microsoft.com/office/drawing/2014/main" id="{76F43708-E31D-4290-8333-2C984B3F0224}"/>
              </a:ext>
            </a:extLst>
          </p:cNvPr>
          <p:cNvSpPr/>
          <p:nvPr/>
        </p:nvSpPr>
        <p:spPr>
          <a:xfrm>
            <a:off x="489235" y="2576605"/>
            <a:ext cx="10535815" cy="369332"/>
          </a:xfrm>
          <a:prstGeom prst="rect">
            <a:avLst/>
          </a:prstGeom>
        </p:spPr>
        <p:txBody>
          <a:bodyPr wrap="square">
            <a:spAutoFit/>
          </a:bodyPr>
          <a:lstStyle/>
          <a:p>
            <a:pPr marL="457200" indent="-457200">
              <a:buSzPct val="150000"/>
              <a:buFont typeface="Arial" panose="020B0604020202020204" pitchFamily="34" charset="0"/>
              <a:buChar char="•"/>
            </a:pPr>
            <a:endParaRPr lang="en-GB" dirty="0">
              <a:solidFill>
                <a:schemeClr val="bg1"/>
              </a:solidFill>
              <a:latin typeface="Montserrat" panose="00000500000000000000" pitchFamily="2" charset="0"/>
            </a:endParaRPr>
          </a:p>
        </p:txBody>
      </p:sp>
      <p:sp>
        <p:nvSpPr>
          <p:cNvPr id="2" name="Rectangle 1">
            <a:extLst>
              <a:ext uri="{FF2B5EF4-FFF2-40B4-BE49-F238E27FC236}">
                <a16:creationId xmlns:a16="http://schemas.microsoft.com/office/drawing/2014/main" id="{F5FEB681-744D-4EAD-916C-FD52DE1D4595}"/>
              </a:ext>
            </a:extLst>
          </p:cNvPr>
          <p:cNvSpPr/>
          <p:nvPr/>
        </p:nvSpPr>
        <p:spPr>
          <a:xfrm>
            <a:off x="905690" y="2146110"/>
            <a:ext cx="7872549" cy="3139321"/>
          </a:xfrm>
          <a:prstGeom prst="rect">
            <a:avLst/>
          </a:prstGeom>
        </p:spPr>
        <p:txBody>
          <a:bodyPr wrap="square">
            <a:spAutoFit/>
          </a:bodyPr>
          <a:lstStyle/>
          <a:p>
            <a:pPr marL="285750" indent="-285750">
              <a:buFont typeface="Arial" panose="020B0604020202020204" pitchFamily="34" charset="0"/>
              <a:buChar char="•"/>
            </a:pPr>
            <a:r>
              <a:rPr lang="en-GB" dirty="0">
                <a:solidFill>
                  <a:schemeClr val="bg1"/>
                </a:solidFill>
                <a:latin typeface="Montserrat" panose="00000500000000000000" pitchFamily="2" charset="0"/>
              </a:rPr>
              <a:t>Method of unsupervised learning to produce a representation of the input space (shapes) in a low-dimensional map</a:t>
            </a:r>
          </a:p>
          <a:p>
            <a:pPr marL="285750" indent="-285750">
              <a:buFont typeface="Arial" panose="020B0604020202020204" pitchFamily="34" charset="0"/>
              <a:buChar char="•"/>
            </a:pPr>
            <a:endParaRPr lang="en-GB" dirty="0">
              <a:solidFill>
                <a:schemeClr val="bg1"/>
              </a:solidFill>
              <a:latin typeface="Montserrat" panose="00000500000000000000" pitchFamily="2" charset="0"/>
            </a:endParaRPr>
          </a:p>
          <a:p>
            <a:pPr marL="285750" indent="-285750">
              <a:buFont typeface="Arial" panose="020B0604020202020204" pitchFamily="34" charset="0"/>
              <a:buChar char="•"/>
            </a:pPr>
            <a:r>
              <a:rPr lang="en-GB" dirty="0">
                <a:solidFill>
                  <a:schemeClr val="bg1"/>
                </a:solidFill>
                <a:latin typeface="Montserrat" panose="00000500000000000000" pitchFamily="2" charset="0"/>
              </a:rPr>
              <a:t>Sometimes referred to as a </a:t>
            </a:r>
            <a:r>
              <a:rPr lang="en-GB" dirty="0" err="1">
                <a:solidFill>
                  <a:schemeClr val="bg1"/>
                </a:solidFill>
                <a:latin typeface="Montserrat" panose="00000500000000000000" pitchFamily="2" charset="0"/>
              </a:rPr>
              <a:t>Kohonen</a:t>
            </a:r>
            <a:r>
              <a:rPr lang="en-GB" dirty="0">
                <a:solidFill>
                  <a:schemeClr val="bg1"/>
                </a:solidFill>
                <a:latin typeface="Montserrat" panose="00000500000000000000" pitchFamily="2" charset="0"/>
              </a:rPr>
              <a:t> Map (</a:t>
            </a:r>
            <a:r>
              <a:rPr lang="en-GB" dirty="0" err="1">
                <a:solidFill>
                  <a:schemeClr val="bg1"/>
                </a:solidFill>
                <a:latin typeface="Montserrat" panose="00000500000000000000" pitchFamily="2" charset="0"/>
              </a:rPr>
              <a:t>Teuvo</a:t>
            </a:r>
            <a:r>
              <a:rPr lang="en-GB" dirty="0">
                <a:solidFill>
                  <a:schemeClr val="bg1"/>
                </a:solidFill>
                <a:latin typeface="Montserrat" panose="00000500000000000000" pitchFamily="2" charset="0"/>
              </a:rPr>
              <a:t> </a:t>
            </a:r>
            <a:r>
              <a:rPr lang="en-GB" dirty="0" err="1">
                <a:solidFill>
                  <a:schemeClr val="bg1"/>
                </a:solidFill>
                <a:latin typeface="Montserrat" panose="00000500000000000000" pitchFamily="2" charset="0"/>
              </a:rPr>
              <a:t>Kohonen</a:t>
            </a:r>
            <a:r>
              <a:rPr lang="en-GB" dirty="0">
                <a:solidFill>
                  <a:schemeClr val="bg1"/>
                </a:solidFill>
                <a:latin typeface="Montserrat" panose="00000500000000000000" pitchFamily="2" charset="0"/>
              </a:rPr>
              <a:t>)</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285750" indent="-285750">
              <a:buFont typeface="Arial" panose="020B0604020202020204" pitchFamily="34" charset="0"/>
              <a:buChar char="•"/>
            </a:pPr>
            <a:r>
              <a:rPr lang="en-GB" dirty="0">
                <a:solidFill>
                  <a:schemeClr val="bg1"/>
                </a:solidFill>
                <a:latin typeface="Montserrat" panose="00000500000000000000" pitchFamily="2" charset="0"/>
              </a:rPr>
              <a:t>Exploratory advantages over Principal Component Analysis </a:t>
            </a:r>
            <a:br>
              <a:rPr lang="en-GB" dirty="0">
                <a:solidFill>
                  <a:schemeClr val="bg1"/>
                </a:solidFill>
                <a:latin typeface="Montserrat" panose="00000500000000000000" pitchFamily="2" charset="0"/>
              </a:rPr>
            </a:br>
            <a:r>
              <a:rPr lang="en-GB" dirty="0">
                <a:solidFill>
                  <a:schemeClr val="bg1"/>
                </a:solidFill>
                <a:latin typeface="Montserrat" panose="00000500000000000000" pitchFamily="2" charset="0"/>
              </a:rPr>
              <a:t>(as a multidimensional scaling methodology)</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285750" indent="-285750">
              <a:buFont typeface="Arial" panose="020B0604020202020204" pitchFamily="34" charset="0"/>
              <a:buChar char="•"/>
            </a:pPr>
            <a:r>
              <a:rPr lang="en-GB" dirty="0">
                <a:solidFill>
                  <a:schemeClr val="bg1"/>
                </a:solidFill>
                <a:latin typeface="Montserrat" panose="00000500000000000000" pitchFamily="2" charset="0"/>
              </a:rPr>
              <a:t>Performed in R through </a:t>
            </a:r>
            <a:r>
              <a:rPr lang="en-GB" dirty="0" err="1">
                <a:solidFill>
                  <a:schemeClr val="bg1"/>
                </a:solidFill>
                <a:latin typeface="Lucida Console" panose="020B0609040504020204" pitchFamily="49" charset="0"/>
              </a:rPr>
              <a:t>kohonen</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endParaRPr lang="en-GB" dirty="0"/>
          </a:p>
        </p:txBody>
      </p:sp>
      <p:pic>
        <p:nvPicPr>
          <p:cNvPr id="6" name="Picture 5">
            <a:extLst>
              <a:ext uri="{FF2B5EF4-FFF2-40B4-BE49-F238E27FC236}">
                <a16:creationId xmlns:a16="http://schemas.microsoft.com/office/drawing/2014/main" id="{3ECB752D-01BE-4FB6-AE65-4645FD29170B}"/>
              </a:ext>
            </a:extLst>
          </p:cNvPr>
          <p:cNvPicPr>
            <a:picLocks noChangeAspect="1"/>
          </p:cNvPicPr>
          <p:nvPr/>
        </p:nvPicPr>
        <p:blipFill>
          <a:blip r:embed="rId2"/>
          <a:stretch>
            <a:fillRect/>
          </a:stretch>
        </p:blipFill>
        <p:spPr>
          <a:xfrm>
            <a:off x="965172" y="5253057"/>
            <a:ext cx="5600700" cy="1390650"/>
          </a:xfrm>
          <a:prstGeom prst="rect">
            <a:avLst/>
          </a:prstGeom>
        </p:spPr>
      </p:pic>
      <p:pic>
        <p:nvPicPr>
          <p:cNvPr id="8" name="Picture 7">
            <a:extLst>
              <a:ext uri="{FF2B5EF4-FFF2-40B4-BE49-F238E27FC236}">
                <a16:creationId xmlns:a16="http://schemas.microsoft.com/office/drawing/2014/main" id="{E45287F3-C081-44A8-BCD9-FB12BA673D00}"/>
              </a:ext>
            </a:extLst>
          </p:cNvPr>
          <p:cNvPicPr>
            <a:picLocks noChangeAspect="1"/>
          </p:cNvPicPr>
          <p:nvPr/>
        </p:nvPicPr>
        <p:blipFill>
          <a:blip r:embed="rId3"/>
          <a:stretch>
            <a:fillRect/>
          </a:stretch>
        </p:blipFill>
        <p:spPr>
          <a:xfrm>
            <a:off x="7015162" y="4585814"/>
            <a:ext cx="4676775" cy="2201271"/>
          </a:xfrm>
          <a:prstGeom prst="rect">
            <a:avLst/>
          </a:prstGeom>
        </p:spPr>
      </p:pic>
    </p:spTree>
    <p:extLst>
      <p:ext uri="{BB962C8B-B14F-4D97-AF65-F5344CB8AC3E}">
        <p14:creationId xmlns:p14="http://schemas.microsoft.com/office/powerpoint/2010/main" val="8884360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7685117" cy="1200329"/>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Multiple Factor Analysis (MFA)</a:t>
            </a:r>
            <a:br>
              <a:rPr lang="en-GB" sz="3600" b="1" dirty="0">
                <a:solidFill>
                  <a:schemeClr val="bg1"/>
                </a:solidFill>
                <a:latin typeface="Montserrat ExtraBold" panose="00000900000000000000" pitchFamily="2" charset="0"/>
              </a:rPr>
            </a:br>
            <a:endParaRPr lang="en-GB" sz="3600" b="1" dirty="0">
              <a:solidFill>
                <a:schemeClr val="bg1"/>
              </a:solidFill>
              <a:latin typeface="Montserrat ExtraBold" panose="00000900000000000000" pitchFamily="2" charset="0"/>
            </a:endParaRPr>
          </a:p>
        </p:txBody>
      </p:sp>
      <p:sp>
        <p:nvSpPr>
          <p:cNvPr id="3" name="Rectangle 2">
            <a:extLst>
              <a:ext uri="{FF2B5EF4-FFF2-40B4-BE49-F238E27FC236}">
                <a16:creationId xmlns:a16="http://schemas.microsoft.com/office/drawing/2014/main" id="{76F43708-E31D-4290-8333-2C984B3F0224}"/>
              </a:ext>
            </a:extLst>
          </p:cNvPr>
          <p:cNvSpPr/>
          <p:nvPr/>
        </p:nvSpPr>
        <p:spPr>
          <a:xfrm>
            <a:off x="489235" y="2576605"/>
            <a:ext cx="10535815" cy="369332"/>
          </a:xfrm>
          <a:prstGeom prst="rect">
            <a:avLst/>
          </a:prstGeom>
        </p:spPr>
        <p:txBody>
          <a:bodyPr wrap="square">
            <a:spAutoFit/>
          </a:bodyPr>
          <a:lstStyle/>
          <a:p>
            <a:pPr marL="457200" indent="-457200">
              <a:buSzPct val="150000"/>
              <a:buFont typeface="Arial" panose="020B0604020202020204" pitchFamily="34" charset="0"/>
              <a:buChar char="•"/>
            </a:pPr>
            <a:endParaRPr lang="en-GB" dirty="0">
              <a:solidFill>
                <a:schemeClr val="bg1"/>
              </a:solidFill>
              <a:latin typeface="Montserrat" panose="00000500000000000000" pitchFamily="2" charset="0"/>
            </a:endParaRPr>
          </a:p>
        </p:txBody>
      </p:sp>
      <p:sp>
        <p:nvSpPr>
          <p:cNvPr id="9" name="Rectangle 8">
            <a:extLst>
              <a:ext uri="{FF2B5EF4-FFF2-40B4-BE49-F238E27FC236}">
                <a16:creationId xmlns:a16="http://schemas.microsoft.com/office/drawing/2014/main" id="{B2D18056-E286-46A4-8198-C4B3323C972C}"/>
              </a:ext>
            </a:extLst>
          </p:cNvPr>
          <p:cNvSpPr/>
          <p:nvPr/>
        </p:nvSpPr>
        <p:spPr>
          <a:xfrm>
            <a:off x="489235" y="1897336"/>
            <a:ext cx="10535815" cy="1200329"/>
          </a:xfrm>
          <a:prstGeom prst="rect">
            <a:avLst/>
          </a:prstGeom>
        </p:spPr>
        <p:txBody>
          <a:bodyPr wrap="square">
            <a:spAutoFit/>
          </a:bodyPr>
          <a:lstStyle/>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Another extension of the Principal Component Analysis (PCA)</a:t>
            </a: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Advantage of </a:t>
            </a:r>
            <a:r>
              <a:rPr lang="en-GB" dirty="0" err="1">
                <a:solidFill>
                  <a:schemeClr val="bg1"/>
                </a:solidFill>
                <a:latin typeface="Montserrat" panose="00000500000000000000" pitchFamily="2" charset="0"/>
              </a:rPr>
              <a:t>analyzing</a:t>
            </a:r>
            <a:r>
              <a:rPr lang="en-GB" dirty="0">
                <a:solidFill>
                  <a:schemeClr val="bg1"/>
                </a:solidFill>
                <a:latin typeface="Montserrat" panose="00000500000000000000" pitchFamily="2" charset="0"/>
              </a:rPr>
              <a:t> in parallel more than one group of discrete and continuous variables simultaneously (including multiple shapes / perspectives)</a:t>
            </a: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Conducted using </a:t>
            </a:r>
            <a:r>
              <a:rPr lang="en-GB" dirty="0">
                <a:solidFill>
                  <a:schemeClr val="bg1"/>
                </a:solidFill>
                <a:latin typeface="Lucida Console" panose="020B0609040504020204" pitchFamily="49" charset="0"/>
              </a:rPr>
              <a:t>the </a:t>
            </a:r>
            <a:r>
              <a:rPr lang="en-GB" dirty="0" err="1">
                <a:solidFill>
                  <a:schemeClr val="bg1"/>
                </a:solidFill>
                <a:latin typeface="Lucida Console" panose="020B0609040504020204" pitchFamily="49" charset="0"/>
              </a:rPr>
              <a:t>FactoMineR</a:t>
            </a:r>
            <a:r>
              <a:rPr lang="en-GB" dirty="0">
                <a:solidFill>
                  <a:schemeClr val="bg1"/>
                </a:solidFill>
                <a:latin typeface="Montserrat" panose="00000500000000000000" pitchFamily="2" charset="0"/>
              </a:rPr>
              <a:t> package</a:t>
            </a:r>
          </a:p>
        </p:txBody>
      </p:sp>
      <p:pic>
        <p:nvPicPr>
          <p:cNvPr id="7" name="Picture 6">
            <a:extLst>
              <a:ext uri="{FF2B5EF4-FFF2-40B4-BE49-F238E27FC236}">
                <a16:creationId xmlns:a16="http://schemas.microsoft.com/office/drawing/2014/main" id="{77ED5B22-FEEF-40C3-88BD-4DC72D451DB2}"/>
              </a:ext>
            </a:extLst>
          </p:cNvPr>
          <p:cNvPicPr>
            <a:picLocks noChangeAspect="1"/>
          </p:cNvPicPr>
          <p:nvPr/>
        </p:nvPicPr>
        <p:blipFill>
          <a:blip r:embed="rId2"/>
          <a:stretch>
            <a:fillRect/>
          </a:stretch>
        </p:blipFill>
        <p:spPr>
          <a:xfrm>
            <a:off x="825716" y="4367212"/>
            <a:ext cx="5648325" cy="1428750"/>
          </a:xfrm>
          <a:prstGeom prst="rect">
            <a:avLst/>
          </a:prstGeom>
        </p:spPr>
      </p:pic>
      <p:pic>
        <p:nvPicPr>
          <p:cNvPr id="10" name="Picture 9">
            <a:extLst>
              <a:ext uri="{FF2B5EF4-FFF2-40B4-BE49-F238E27FC236}">
                <a16:creationId xmlns:a16="http://schemas.microsoft.com/office/drawing/2014/main" id="{F4E74798-2EAF-4875-98E1-B01DC20F2368}"/>
              </a:ext>
            </a:extLst>
          </p:cNvPr>
          <p:cNvPicPr>
            <a:picLocks noChangeAspect="1"/>
          </p:cNvPicPr>
          <p:nvPr/>
        </p:nvPicPr>
        <p:blipFill>
          <a:blip r:embed="rId3"/>
          <a:stretch>
            <a:fillRect/>
          </a:stretch>
        </p:blipFill>
        <p:spPr>
          <a:xfrm>
            <a:off x="7161983" y="3429000"/>
            <a:ext cx="4895850" cy="3305175"/>
          </a:xfrm>
          <a:prstGeom prst="rect">
            <a:avLst/>
          </a:prstGeom>
        </p:spPr>
      </p:pic>
    </p:spTree>
    <p:extLst>
      <p:ext uri="{BB962C8B-B14F-4D97-AF65-F5344CB8AC3E}">
        <p14:creationId xmlns:p14="http://schemas.microsoft.com/office/powerpoint/2010/main" val="5235218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0EAE75-E9EC-4736-B66E-75190EA0EE3C}"/>
              </a:ext>
            </a:extLst>
          </p:cNvPr>
          <p:cNvPicPr>
            <a:picLocks noChangeAspect="1"/>
          </p:cNvPicPr>
          <p:nvPr/>
        </p:nvPicPr>
        <p:blipFill>
          <a:blip r:embed="rId2"/>
          <a:stretch>
            <a:fillRect/>
          </a:stretch>
        </p:blipFill>
        <p:spPr>
          <a:xfrm>
            <a:off x="2840151" y="2809875"/>
            <a:ext cx="6511698" cy="3677194"/>
          </a:xfrm>
          <a:prstGeom prst="rect">
            <a:avLst/>
          </a:prstGeom>
        </p:spPr>
      </p:pic>
      <p:pic>
        <p:nvPicPr>
          <p:cNvPr id="5" name="Picture 4">
            <a:extLst>
              <a:ext uri="{FF2B5EF4-FFF2-40B4-BE49-F238E27FC236}">
                <a16:creationId xmlns:a16="http://schemas.microsoft.com/office/drawing/2014/main" id="{7F7E0F55-01A1-42A3-B4A9-053B100C8B04}"/>
              </a:ext>
            </a:extLst>
          </p:cNvPr>
          <p:cNvPicPr>
            <a:picLocks noChangeAspect="1"/>
          </p:cNvPicPr>
          <p:nvPr/>
        </p:nvPicPr>
        <p:blipFill>
          <a:blip r:embed="rId3"/>
          <a:stretch>
            <a:fillRect/>
          </a:stretch>
        </p:blipFill>
        <p:spPr>
          <a:xfrm>
            <a:off x="2584951" y="1089478"/>
            <a:ext cx="7022097" cy="1092019"/>
          </a:xfrm>
          <a:prstGeom prst="rect">
            <a:avLst/>
          </a:prstGeom>
        </p:spPr>
      </p:pic>
    </p:spTree>
    <p:extLst>
      <p:ext uri="{BB962C8B-B14F-4D97-AF65-F5344CB8AC3E}">
        <p14:creationId xmlns:p14="http://schemas.microsoft.com/office/powerpoint/2010/main" val="24276212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9475671"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Final note: extracting other measures</a:t>
            </a:r>
            <a:endParaRPr lang="en-GB" sz="3200" b="1" dirty="0">
              <a:solidFill>
                <a:schemeClr val="bg1"/>
              </a:solidFill>
              <a:latin typeface="Montserrat ExtraBold" panose="00000900000000000000" pitchFamily="2" charset="0"/>
            </a:endParaRPr>
          </a:p>
        </p:txBody>
      </p:sp>
      <p:sp>
        <p:nvSpPr>
          <p:cNvPr id="3" name="Rectangle 2">
            <a:extLst>
              <a:ext uri="{FF2B5EF4-FFF2-40B4-BE49-F238E27FC236}">
                <a16:creationId xmlns:a16="http://schemas.microsoft.com/office/drawing/2014/main" id="{76F43708-E31D-4290-8333-2C984B3F0224}"/>
              </a:ext>
            </a:extLst>
          </p:cNvPr>
          <p:cNvSpPr/>
          <p:nvPr/>
        </p:nvSpPr>
        <p:spPr>
          <a:xfrm>
            <a:off x="489235" y="1897336"/>
            <a:ext cx="10535815" cy="4247317"/>
          </a:xfrm>
          <a:prstGeom prst="rect">
            <a:avLst/>
          </a:prstGeom>
        </p:spPr>
        <p:txBody>
          <a:bodyPr wrap="square">
            <a:spAutoFit/>
          </a:bodyPr>
          <a:lstStyle/>
          <a:p>
            <a:pPr marL="457200" indent="-457200">
              <a:buSzPct val="150000"/>
              <a:buFont typeface="+mj-lt"/>
              <a:buAutoNum type="arabicPeriod"/>
            </a:pPr>
            <a:r>
              <a:rPr lang="en-GB" b="1" dirty="0">
                <a:solidFill>
                  <a:schemeClr val="bg1"/>
                </a:solidFill>
                <a:latin typeface="Montserrat" panose="00000500000000000000" pitchFamily="2" charset="0"/>
              </a:rPr>
              <a:t>Area: </a:t>
            </a:r>
            <a:r>
              <a:rPr lang="en-GB" b="1" dirty="0" err="1">
                <a:solidFill>
                  <a:schemeClr val="bg1"/>
                </a:solidFill>
                <a:latin typeface="Montserrat" panose="00000500000000000000" pitchFamily="2" charset="0"/>
              </a:rPr>
              <a:t>coo_area</a:t>
            </a:r>
            <a:r>
              <a:rPr lang="en-GB" b="1" dirty="0">
                <a:solidFill>
                  <a:schemeClr val="bg1"/>
                </a:solidFill>
                <a:latin typeface="Montserrat" panose="00000500000000000000" pitchFamily="2"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Symmetry: </a:t>
            </a:r>
            <a:r>
              <a:rPr lang="en-GB" b="1" dirty="0">
                <a:solidFill>
                  <a:schemeClr val="bg1"/>
                </a:solidFill>
                <a:latin typeface="Lucida Console" panose="020B0609040504020204" pitchFamily="49" charset="0"/>
              </a:rPr>
              <a:t>symmetry()</a:t>
            </a:r>
          </a:p>
          <a:p>
            <a:pPr marL="457200" indent="-457200">
              <a:buSzPct val="150000"/>
              <a:buFont typeface="+mj-lt"/>
              <a:buAutoNum type="arabicPeriod"/>
            </a:pPr>
            <a:r>
              <a:rPr lang="en-GB" b="1" dirty="0">
                <a:solidFill>
                  <a:schemeClr val="bg1"/>
                </a:solidFill>
                <a:latin typeface="Montserrat" panose="00000500000000000000" pitchFamily="2" charset="0"/>
              </a:rPr>
              <a:t>Rectilinearity: </a:t>
            </a:r>
            <a:r>
              <a:rPr lang="en-GB" b="1" dirty="0" err="1">
                <a:solidFill>
                  <a:schemeClr val="bg1"/>
                </a:solidFill>
                <a:latin typeface="Lucida Console" panose="020B0609040504020204" pitchFamily="49" charset="0"/>
              </a:rPr>
              <a:t>coo_rectilinearity</a:t>
            </a:r>
            <a:r>
              <a:rPr lang="en-GB" b="1" dirty="0">
                <a:solidFill>
                  <a:schemeClr val="bg1"/>
                </a:solidFill>
                <a:latin typeface="Lucida Console" panose="020B0609040504020204" pitchFamily="49"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Rectangularity: </a:t>
            </a:r>
            <a:r>
              <a:rPr lang="en-GB" b="1" dirty="0" err="1">
                <a:solidFill>
                  <a:schemeClr val="bg1"/>
                </a:solidFill>
                <a:latin typeface="Lucida Console" panose="020B0609040504020204" pitchFamily="49" charset="0"/>
              </a:rPr>
              <a:t>coo_rectangularity</a:t>
            </a:r>
            <a:r>
              <a:rPr lang="en-GB" b="1" dirty="0">
                <a:solidFill>
                  <a:schemeClr val="bg1"/>
                </a:solidFill>
                <a:latin typeface="Lucida Console" panose="020B0609040504020204" pitchFamily="49"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Circularity: </a:t>
            </a:r>
            <a:r>
              <a:rPr lang="en-GB" b="1" dirty="0" err="1">
                <a:solidFill>
                  <a:schemeClr val="bg1"/>
                </a:solidFill>
                <a:latin typeface="Lucida Console" panose="020B0609040504020204" pitchFamily="49" charset="0"/>
              </a:rPr>
              <a:t>coo_circularity</a:t>
            </a:r>
            <a:r>
              <a:rPr lang="en-GB" b="1" dirty="0">
                <a:solidFill>
                  <a:schemeClr val="bg1"/>
                </a:solidFill>
                <a:latin typeface="Lucida Console" panose="020B0609040504020204" pitchFamily="49" charset="0"/>
              </a:rPr>
              <a:t>() / </a:t>
            </a:r>
            <a:r>
              <a:rPr lang="en-GB" b="1" dirty="0" err="1">
                <a:solidFill>
                  <a:schemeClr val="bg1"/>
                </a:solidFill>
                <a:latin typeface="Lucida Console" panose="020B0609040504020204" pitchFamily="49" charset="0"/>
              </a:rPr>
              <a:t>coo_circularityharalick</a:t>
            </a:r>
            <a:r>
              <a:rPr lang="en-GB" b="1" dirty="0">
                <a:solidFill>
                  <a:schemeClr val="bg1"/>
                </a:solidFill>
                <a:latin typeface="Lucida Console" panose="020B0609040504020204" pitchFamily="49"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Eccentricity: </a:t>
            </a:r>
            <a:r>
              <a:rPr lang="en-GB" b="1" dirty="0" err="1">
                <a:solidFill>
                  <a:schemeClr val="bg1"/>
                </a:solidFill>
                <a:latin typeface="Lucida Console" panose="020B0609040504020204" pitchFamily="49" charset="0"/>
              </a:rPr>
              <a:t>coo_eccentricity</a:t>
            </a:r>
            <a:r>
              <a:rPr lang="en-GB" b="1" dirty="0">
                <a:solidFill>
                  <a:schemeClr val="bg1"/>
                </a:solidFill>
                <a:latin typeface="Lucida Console" panose="020B0609040504020204" pitchFamily="49"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Elongation: </a:t>
            </a:r>
            <a:r>
              <a:rPr lang="en-GB" b="1" dirty="0" err="1">
                <a:solidFill>
                  <a:schemeClr val="bg1"/>
                </a:solidFill>
                <a:latin typeface="Lucida Console" panose="020B0609040504020204" pitchFamily="49" charset="0"/>
              </a:rPr>
              <a:t>coo_elongation</a:t>
            </a:r>
            <a:r>
              <a:rPr lang="en-GB" b="1" dirty="0">
                <a:solidFill>
                  <a:schemeClr val="bg1"/>
                </a:solidFill>
                <a:latin typeface="Lucida Console" panose="020B0609040504020204" pitchFamily="49" charset="0"/>
              </a:rPr>
              <a:t>()</a:t>
            </a:r>
          </a:p>
          <a:p>
            <a:pPr marL="457200" indent="-457200">
              <a:buSzPct val="150000"/>
              <a:buFont typeface="+mj-lt"/>
              <a:buAutoNum type="arabicPeriod"/>
            </a:pPr>
            <a:r>
              <a:rPr lang="en-GB" b="1" dirty="0">
                <a:solidFill>
                  <a:schemeClr val="bg1"/>
                </a:solidFill>
                <a:latin typeface="Montserrat" panose="00000500000000000000" pitchFamily="2" charset="0"/>
              </a:rPr>
              <a:t>Solidity: </a:t>
            </a:r>
            <a:r>
              <a:rPr lang="en-GB" b="1" dirty="0" err="1">
                <a:solidFill>
                  <a:schemeClr val="bg1"/>
                </a:solidFill>
                <a:latin typeface="Lucida Console" panose="020B0609040504020204" pitchFamily="49" charset="0"/>
              </a:rPr>
              <a:t>coo_solidity</a:t>
            </a:r>
            <a:r>
              <a:rPr lang="en-GB" b="1" dirty="0">
                <a:solidFill>
                  <a:schemeClr val="bg1"/>
                </a:solidFill>
                <a:latin typeface="Lucida Console" panose="020B0609040504020204" pitchFamily="49" charset="0"/>
              </a:rPr>
              <a:t>()</a:t>
            </a: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marL="457200" indent="-457200">
              <a:buSzPct val="150000"/>
              <a:buFont typeface="+mj-lt"/>
              <a:buAutoNum type="arabicPeriod"/>
            </a:pPr>
            <a:endParaRPr lang="en-GB" b="1" dirty="0">
              <a:solidFill>
                <a:schemeClr val="bg1"/>
              </a:solidFill>
              <a:latin typeface="Lucida Console" panose="020B0609040504020204" pitchFamily="49" charset="0"/>
            </a:endParaRPr>
          </a:p>
          <a:p>
            <a:pPr>
              <a:buSzPct val="150000"/>
            </a:pPr>
            <a:endParaRPr lang="en-GB" b="1" dirty="0">
              <a:solidFill>
                <a:schemeClr val="bg1"/>
              </a:solidFill>
              <a:latin typeface="Lucida Console" panose="020B0609040504020204" pitchFamily="49" charset="0"/>
            </a:endParaRPr>
          </a:p>
        </p:txBody>
      </p:sp>
      <p:sp>
        <p:nvSpPr>
          <p:cNvPr id="6" name="TextBox 5">
            <a:extLst>
              <a:ext uri="{FF2B5EF4-FFF2-40B4-BE49-F238E27FC236}">
                <a16:creationId xmlns:a16="http://schemas.microsoft.com/office/drawing/2014/main" id="{F57CF663-2DF7-46BC-B579-776C1B2A0DC8}"/>
              </a:ext>
            </a:extLst>
          </p:cNvPr>
          <p:cNvSpPr txBox="1"/>
          <p:nvPr/>
        </p:nvSpPr>
        <p:spPr>
          <a:xfrm>
            <a:off x="2000167" y="5284646"/>
            <a:ext cx="8191666" cy="523220"/>
          </a:xfrm>
          <a:prstGeom prst="rect">
            <a:avLst/>
          </a:prstGeom>
          <a:noFill/>
        </p:spPr>
        <p:txBody>
          <a:bodyPr wrap="none" rtlCol="0">
            <a:spAutoFit/>
          </a:bodyPr>
          <a:lstStyle/>
          <a:p>
            <a:r>
              <a:rPr lang="en-GB" sz="2800" dirty="0">
                <a:solidFill>
                  <a:schemeClr val="bg1"/>
                </a:solidFill>
                <a:latin typeface="Lucida Console" panose="020B0609040504020204" pitchFamily="49" charset="0"/>
              </a:rPr>
              <a:t>e.g. </a:t>
            </a:r>
            <a:r>
              <a:rPr lang="en-GB" sz="2800" dirty="0" err="1">
                <a:solidFill>
                  <a:schemeClr val="bg1"/>
                </a:solidFill>
                <a:latin typeface="Lucida Console" panose="020B0609040504020204" pitchFamily="49" charset="0"/>
              </a:rPr>
              <a:t>outlinefile</a:t>
            </a:r>
            <a:r>
              <a:rPr lang="en-GB" sz="2800" dirty="0">
                <a:solidFill>
                  <a:schemeClr val="bg1"/>
                </a:solidFill>
                <a:latin typeface="Lucida Console" panose="020B0609040504020204" pitchFamily="49" charset="0"/>
              </a:rPr>
              <a:t> %&gt;% </a:t>
            </a:r>
            <a:r>
              <a:rPr lang="en-GB" sz="2800" dirty="0" err="1">
                <a:solidFill>
                  <a:schemeClr val="bg1"/>
                </a:solidFill>
                <a:latin typeface="Lucida Console" panose="020B0609040504020204" pitchFamily="49" charset="0"/>
              </a:rPr>
              <a:t>coo_elongation</a:t>
            </a:r>
            <a:r>
              <a:rPr lang="en-GB" sz="2800" dirty="0">
                <a:solidFill>
                  <a:schemeClr val="bg1"/>
                </a:solidFill>
                <a:latin typeface="Lucida Console" panose="020B0609040504020204" pitchFamily="49" charset="0"/>
              </a:rPr>
              <a:t>()</a:t>
            </a:r>
            <a:endParaRPr lang="en-GB" sz="2400" dirty="0">
              <a:solidFill>
                <a:schemeClr val="bg1"/>
              </a:solidFill>
              <a:latin typeface="Lucida Console" panose="020B0609040504020204" pitchFamily="49" charset="0"/>
            </a:endParaRPr>
          </a:p>
        </p:txBody>
      </p:sp>
    </p:spTree>
    <p:extLst>
      <p:ext uri="{BB962C8B-B14F-4D97-AF65-F5344CB8AC3E}">
        <p14:creationId xmlns:p14="http://schemas.microsoft.com/office/powerpoint/2010/main" val="13730383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204146-99F3-4A5B-AB39-96B0A2DD9994}"/>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2"/>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1010E163-38E9-4335-B293-E0CF03F84C2D}"/>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strike="sngStrike" dirty="0">
                <a:latin typeface="Montserrat" panose="00000500000000000000" pitchFamily="2" charset="0"/>
              </a:rPr>
              <a:t>• Procrustes Superimposition</a:t>
            </a:r>
            <a:br>
              <a:rPr lang="en-GB" sz="1200" strike="sngStrike" dirty="0">
                <a:latin typeface="Montserrat" panose="00000500000000000000" pitchFamily="2" charset="0"/>
              </a:rPr>
            </a:br>
            <a:r>
              <a:rPr lang="en-GB" sz="1200" strike="sngStrike" dirty="0">
                <a:latin typeface="Montserrat" panose="00000500000000000000" pitchFamily="2" charset="0"/>
              </a:rPr>
              <a:t>• Other imposition methods (e.g. Resistant Fit)</a:t>
            </a:r>
            <a:br>
              <a:rPr lang="en-GB" sz="1200" dirty="0">
                <a:latin typeface="Montserrat" panose="00000500000000000000" pitchFamily="2" charset="0"/>
              </a:rPr>
            </a:br>
            <a:r>
              <a:rPr lang="en-GB" sz="1200" strike="sngStrike"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strike="sngStrike"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strike="sngStrike" dirty="0">
                <a:latin typeface="Montserrat" panose="00000500000000000000" pitchFamily="2" charset="0"/>
              </a:rPr>
              <a:t>• Acquiring outline data in R</a:t>
            </a:r>
            <a:br>
              <a:rPr lang="en-GB" sz="1200" strike="sngStrike" dirty="0">
                <a:latin typeface="Montserrat" panose="00000500000000000000" pitchFamily="2" charset="0"/>
              </a:rPr>
            </a:br>
            <a:r>
              <a:rPr lang="en-GB" sz="1200" strike="sngStrike" dirty="0">
                <a:latin typeface="Montserrat" panose="00000500000000000000" pitchFamily="2" charset="0"/>
              </a:rPr>
              <a:t>• Fourier Analysis (principles)</a:t>
            </a:r>
            <a:br>
              <a:rPr lang="en-GB" sz="1200" strike="sngStrike" dirty="0">
                <a:latin typeface="Montserrat" panose="00000500000000000000" pitchFamily="2" charset="0"/>
              </a:rPr>
            </a:br>
            <a:r>
              <a:rPr lang="en-GB" sz="1200" strike="sngStrike" dirty="0">
                <a:latin typeface="Montserrat" panose="00000500000000000000" pitchFamily="2" charset="0"/>
              </a:rPr>
              <a:t>• Elliptic Fourier Analysis</a:t>
            </a:r>
          </a:p>
          <a:p>
            <a:r>
              <a:rPr lang="en-GB" sz="1200" strike="sngStrike" dirty="0">
                <a:latin typeface="Montserrat" panose="00000500000000000000" pitchFamily="2" charset="0"/>
              </a:rPr>
              <a:t>• Variants of Fourier Analysis</a:t>
            </a:r>
            <a:br>
              <a:rPr lang="en-GB" sz="1200" strike="sngStrike" dirty="0">
                <a:latin typeface="Montserrat" panose="00000500000000000000" pitchFamily="2" charset="0"/>
              </a:rPr>
            </a:br>
            <a:r>
              <a:rPr lang="en-GB" sz="1200" strike="sngStrike"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strike="sngStrike" dirty="0">
                <a:latin typeface="Montserrat" panose="00000500000000000000" pitchFamily="2" charset="0"/>
              </a:rPr>
              <a:t>• Advanced analytical frameworks  (e.g. Maximum Likelihoods and cluster techniques)</a:t>
            </a:r>
            <a:br>
              <a:rPr lang="en-GB" sz="1200" strike="sngStrike" dirty="0">
                <a:latin typeface="Montserrat" panose="00000500000000000000" pitchFamily="2" charset="0"/>
              </a:rPr>
            </a:br>
            <a:r>
              <a:rPr lang="en-GB" sz="1200" strike="sngStrike" dirty="0">
                <a:latin typeface="Montserrat" panose="00000500000000000000" pitchFamily="2" charset="0"/>
              </a:rPr>
              <a:t>• Advanced outline methods (symmetry and rectilinearity extraction)</a:t>
            </a:r>
            <a:br>
              <a:rPr lang="en-GB" sz="1200" strike="sngStrike" dirty="0">
                <a:latin typeface="Montserrat" panose="00000500000000000000" pitchFamily="2" charset="0"/>
              </a:rPr>
            </a:br>
            <a:r>
              <a:rPr lang="en-GB" sz="1200" strike="sngStrike" dirty="0">
                <a:latin typeface="Montserrat" panose="00000500000000000000" pitchFamily="2" charset="0"/>
              </a:rPr>
              <a:t>• Concluding remarks</a:t>
            </a:r>
            <a:endParaRPr lang="en-GB" sz="1600" strike="sngStrike" dirty="0">
              <a:latin typeface="Montserrat" panose="00000500000000000000" pitchFamily="2" charset="0"/>
            </a:endParaRPr>
          </a:p>
        </p:txBody>
      </p:sp>
      <p:pic>
        <p:nvPicPr>
          <p:cNvPr id="3" name="Picture 2" descr="A person wearing a red shirt&#10;&#10;Description automatically generated">
            <a:extLst>
              <a:ext uri="{FF2B5EF4-FFF2-40B4-BE49-F238E27FC236}">
                <a16:creationId xmlns:a16="http://schemas.microsoft.com/office/drawing/2014/main" id="{56780E23-812C-4730-A639-D441DB988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392" y="4206240"/>
            <a:ext cx="4487665" cy="2528051"/>
          </a:xfrm>
          <a:prstGeom prst="rect">
            <a:avLst/>
          </a:prstGeom>
        </p:spPr>
      </p:pic>
    </p:spTree>
    <p:extLst>
      <p:ext uri="{BB962C8B-B14F-4D97-AF65-F5344CB8AC3E}">
        <p14:creationId xmlns:p14="http://schemas.microsoft.com/office/powerpoint/2010/main" val="12410760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8704627"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GMM and Archaeology: The Future</a:t>
            </a:r>
            <a:endParaRPr lang="en-GB" sz="3200" b="1" dirty="0">
              <a:solidFill>
                <a:schemeClr val="bg1"/>
              </a:solidFill>
              <a:latin typeface="Montserrat ExtraBold" panose="00000900000000000000" pitchFamily="2" charset="0"/>
            </a:endParaRPr>
          </a:p>
        </p:txBody>
      </p:sp>
      <p:sp>
        <p:nvSpPr>
          <p:cNvPr id="3" name="Rectangle 2">
            <a:extLst>
              <a:ext uri="{FF2B5EF4-FFF2-40B4-BE49-F238E27FC236}">
                <a16:creationId xmlns:a16="http://schemas.microsoft.com/office/drawing/2014/main" id="{76F43708-E31D-4290-8333-2C984B3F0224}"/>
              </a:ext>
            </a:extLst>
          </p:cNvPr>
          <p:cNvSpPr/>
          <p:nvPr/>
        </p:nvSpPr>
        <p:spPr>
          <a:xfrm>
            <a:off x="489235" y="1897336"/>
            <a:ext cx="10535815" cy="2031325"/>
          </a:xfrm>
          <a:prstGeom prst="rect">
            <a:avLst/>
          </a:prstGeom>
        </p:spPr>
        <p:txBody>
          <a:bodyPr wrap="square">
            <a:spAutoFit/>
          </a:bodyPr>
          <a:lstStyle/>
          <a:p>
            <a:pPr marL="457200" indent="-457200">
              <a:buSzPct val="150000"/>
              <a:buFont typeface="+mj-lt"/>
              <a:buAutoNum type="arabicPeriod"/>
            </a:pPr>
            <a:r>
              <a:rPr lang="en-GB" b="1" dirty="0">
                <a:solidFill>
                  <a:schemeClr val="bg1"/>
                </a:solidFill>
                <a:latin typeface="Montserrat" panose="00000500000000000000" pitchFamily="2" charset="0"/>
              </a:rPr>
              <a:t>Greater application</a:t>
            </a:r>
            <a:r>
              <a:rPr lang="en-GB" dirty="0">
                <a:solidFill>
                  <a:schemeClr val="bg1"/>
                </a:solidFill>
                <a:latin typeface="Montserrat" panose="00000500000000000000" pitchFamily="2" charset="0"/>
              </a:rPr>
              <a:t> of GMM in  a variety of new (non biological) archaeologies</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b="1" dirty="0">
                <a:solidFill>
                  <a:schemeClr val="bg1"/>
                </a:solidFill>
                <a:latin typeface="Montserrat" panose="00000500000000000000" pitchFamily="2" charset="0"/>
              </a:rPr>
              <a:t>Methodological applications</a:t>
            </a:r>
            <a:r>
              <a:rPr lang="en-GB" dirty="0">
                <a:solidFill>
                  <a:schemeClr val="bg1"/>
                </a:solidFill>
                <a:latin typeface="Montserrat" panose="00000500000000000000" pitchFamily="2" charset="0"/>
              </a:rPr>
              <a:t>: </a:t>
            </a:r>
            <a:r>
              <a:rPr lang="en-GB" dirty="0" err="1">
                <a:solidFill>
                  <a:schemeClr val="bg1"/>
                </a:solidFill>
                <a:latin typeface="Montserrat" panose="00000500000000000000" pitchFamily="2" charset="0"/>
              </a:rPr>
              <a:t>automisation</a:t>
            </a:r>
            <a:r>
              <a:rPr lang="en-GB" dirty="0">
                <a:solidFill>
                  <a:schemeClr val="bg1"/>
                </a:solidFill>
                <a:latin typeface="Montserrat" panose="00000500000000000000" pitchFamily="2" charset="0"/>
              </a:rPr>
              <a:t> (recording and landmarking)</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b="1" dirty="0">
                <a:solidFill>
                  <a:schemeClr val="bg1"/>
                </a:solidFill>
                <a:latin typeface="Montserrat" panose="00000500000000000000" pitchFamily="2" charset="0"/>
              </a:rPr>
              <a:t>Coding developments:</a:t>
            </a:r>
            <a:r>
              <a:rPr lang="en-GB" dirty="0">
                <a:solidFill>
                  <a:schemeClr val="bg1"/>
                </a:solidFill>
                <a:latin typeface="Montserrat" panose="00000500000000000000" pitchFamily="2" charset="0"/>
              </a:rPr>
              <a:t> towards a replicable, reproducible and Shiny GMM…</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b="1" dirty="0">
                <a:solidFill>
                  <a:schemeClr val="bg1"/>
                </a:solidFill>
                <a:latin typeface="Montserrat" panose="00000500000000000000" pitchFamily="2" charset="0"/>
              </a:rPr>
              <a:t>More powerful analytics</a:t>
            </a:r>
            <a:r>
              <a:rPr lang="en-GB" dirty="0">
                <a:solidFill>
                  <a:schemeClr val="bg1"/>
                </a:solidFill>
                <a:latin typeface="Montserrat" panose="00000500000000000000" pitchFamily="2" charset="0"/>
              </a:rPr>
              <a:t>: e.g. Bayesian and Machine Learning techniques</a:t>
            </a:r>
          </a:p>
        </p:txBody>
      </p:sp>
    </p:spTree>
    <p:extLst>
      <p:ext uri="{BB962C8B-B14F-4D97-AF65-F5344CB8AC3E}">
        <p14:creationId xmlns:p14="http://schemas.microsoft.com/office/powerpoint/2010/main" val="19751338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D3200D-CFE2-4556-B820-FC327D9391C7}"/>
              </a:ext>
            </a:extLst>
          </p:cNvPr>
          <p:cNvSpPr txBox="1"/>
          <p:nvPr/>
        </p:nvSpPr>
        <p:spPr>
          <a:xfrm>
            <a:off x="744583" y="6153333"/>
            <a:ext cx="2142308" cy="461665"/>
          </a:xfrm>
          <a:prstGeom prst="rect">
            <a:avLst/>
          </a:prstGeom>
          <a:solidFill>
            <a:schemeClr val="bg1"/>
          </a:solidFill>
        </p:spPr>
        <p:txBody>
          <a:bodyPr wrap="square" rtlCol="0">
            <a:spAutoFit/>
          </a:bodyPr>
          <a:lstStyle/>
          <a:p>
            <a:r>
              <a:rPr lang="en-GB" sz="2400" b="1" dirty="0">
                <a:solidFill>
                  <a:schemeClr val="accent2"/>
                </a:solidFill>
                <a:latin typeface="Montserrat ExtraBold" panose="00000900000000000000" pitchFamily="2" charset="0"/>
              </a:rPr>
              <a:t>Questions?</a:t>
            </a:r>
          </a:p>
        </p:txBody>
      </p:sp>
      <p:pic>
        <p:nvPicPr>
          <p:cNvPr id="5" name="Graphic 4">
            <a:extLst>
              <a:ext uri="{FF2B5EF4-FFF2-40B4-BE49-F238E27FC236}">
                <a16:creationId xmlns:a16="http://schemas.microsoft.com/office/drawing/2014/main" id="{1275ECC3-199D-492B-8BDC-D006FB6BF6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377" y="600278"/>
            <a:ext cx="4511040" cy="6014720"/>
          </a:xfrm>
          <a:prstGeom prst="rect">
            <a:avLst/>
          </a:prstGeom>
        </p:spPr>
      </p:pic>
    </p:spTree>
    <p:extLst>
      <p:ext uri="{BB962C8B-B14F-4D97-AF65-F5344CB8AC3E}">
        <p14:creationId xmlns:p14="http://schemas.microsoft.com/office/powerpoint/2010/main" val="8407565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FB9059B-906A-498C-BCC2-D0C972C867CD}"/>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6317755" cy="1200329"/>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Thank you for attending!</a:t>
            </a:r>
          </a:p>
          <a:p>
            <a:endParaRPr lang="en-GB" sz="3600" b="1" dirty="0">
              <a:solidFill>
                <a:schemeClr val="bg1"/>
              </a:solidFill>
              <a:latin typeface="Montserrat ExtraBold" panose="00000900000000000000" pitchFamily="2" charset="0"/>
            </a:endParaRPr>
          </a:p>
        </p:txBody>
      </p:sp>
      <p:cxnSp>
        <p:nvCxnSpPr>
          <p:cNvPr id="6" name="Straight Connector 5">
            <a:extLst>
              <a:ext uri="{FF2B5EF4-FFF2-40B4-BE49-F238E27FC236}">
                <a16:creationId xmlns:a16="http://schemas.microsoft.com/office/drawing/2014/main" id="{67EBAFFE-09E0-4B3B-9310-38DA3AAB373C}"/>
              </a:ext>
            </a:extLst>
          </p:cNvPr>
          <p:cNvCxnSpPr>
            <a:cxnSpLocks/>
          </p:cNvCxnSpPr>
          <p:nvPr/>
        </p:nvCxnSpPr>
        <p:spPr>
          <a:xfrm flipV="1">
            <a:off x="-812800" y="4171982"/>
            <a:ext cx="1268370" cy="15843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B5364E3-5C93-43C5-8E8E-B64FA5EECE17}"/>
              </a:ext>
            </a:extLst>
          </p:cNvPr>
          <p:cNvCxnSpPr>
            <a:cxnSpLocks/>
          </p:cNvCxnSpPr>
          <p:nvPr/>
        </p:nvCxnSpPr>
        <p:spPr>
          <a:xfrm flipH="1" flipV="1">
            <a:off x="469901" y="4171982"/>
            <a:ext cx="1282699" cy="31686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C694F4-0BAB-4898-8D6E-572AC769FE1B}"/>
              </a:ext>
            </a:extLst>
          </p:cNvPr>
          <p:cNvCxnSpPr>
            <a:cxnSpLocks/>
          </p:cNvCxnSpPr>
          <p:nvPr/>
        </p:nvCxnSpPr>
        <p:spPr>
          <a:xfrm flipV="1">
            <a:off x="1766931" y="6356382"/>
            <a:ext cx="1623969" cy="984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DBF6F0-E059-43DA-8AA2-21478D6259B7}"/>
              </a:ext>
            </a:extLst>
          </p:cNvPr>
          <p:cNvCxnSpPr>
            <a:cxnSpLocks/>
          </p:cNvCxnSpPr>
          <p:nvPr/>
        </p:nvCxnSpPr>
        <p:spPr>
          <a:xfrm>
            <a:off x="469900" y="4171982"/>
            <a:ext cx="2921000" cy="2184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98220ED-9C80-46DA-ABE0-0A7B53B06CF7}"/>
              </a:ext>
            </a:extLst>
          </p:cNvPr>
          <p:cNvSpPr/>
          <p:nvPr/>
        </p:nvSpPr>
        <p:spPr>
          <a:xfrm>
            <a:off x="266700" y="39687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20339B59-C6CA-45E5-AAED-B63D8622F8AF}"/>
              </a:ext>
            </a:extLst>
          </p:cNvPr>
          <p:cNvSpPr/>
          <p:nvPr/>
        </p:nvSpPr>
        <p:spPr>
          <a:xfrm>
            <a:off x="3187700" y="6153182"/>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984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EFAD04-3785-4942-8F80-831EA1E3A58B}"/>
              </a:ext>
            </a:extLst>
          </p:cNvPr>
          <p:cNvSpPr txBox="1"/>
          <p:nvPr/>
        </p:nvSpPr>
        <p:spPr>
          <a:xfrm>
            <a:off x="836023" y="733048"/>
            <a:ext cx="4334841" cy="584775"/>
          </a:xfrm>
          <a:prstGeom prst="rect">
            <a:avLst/>
          </a:prstGeom>
          <a:noFill/>
        </p:spPr>
        <p:txBody>
          <a:bodyPr wrap="none" rtlCol="0">
            <a:spAutoFit/>
          </a:bodyPr>
          <a:lstStyle/>
          <a:p>
            <a:r>
              <a:rPr lang="en-GB" sz="3200" b="1" dirty="0">
                <a:solidFill>
                  <a:schemeClr val="accent6"/>
                </a:solidFill>
                <a:latin typeface="Montserrat ExtraBold" panose="00000900000000000000" pitchFamily="2" charset="0"/>
              </a:rPr>
              <a:t>Morphometrics 101</a:t>
            </a:r>
          </a:p>
        </p:txBody>
      </p:sp>
      <p:sp>
        <p:nvSpPr>
          <p:cNvPr id="5" name="TextBox 4">
            <a:extLst>
              <a:ext uri="{FF2B5EF4-FFF2-40B4-BE49-F238E27FC236}">
                <a16:creationId xmlns:a16="http://schemas.microsoft.com/office/drawing/2014/main" id="{25ADE531-F877-4B95-AF40-BB7A7E2F8BD8}"/>
              </a:ext>
            </a:extLst>
          </p:cNvPr>
          <p:cNvSpPr txBox="1"/>
          <p:nvPr/>
        </p:nvSpPr>
        <p:spPr>
          <a:xfrm>
            <a:off x="836023" y="1839036"/>
            <a:ext cx="9668031" cy="3326873"/>
          </a:xfrm>
          <a:prstGeom prst="rect">
            <a:avLst/>
          </a:prstGeom>
          <a:noFill/>
        </p:spPr>
        <p:txBody>
          <a:bodyPr wrap="none" rtlCol="0">
            <a:spAutoFit/>
          </a:bodyPr>
          <a:lstStyle/>
          <a:p>
            <a:pPr marL="342900" lvl="0"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kern="0" dirty="0">
                <a:solidFill>
                  <a:srgbClr val="000000"/>
                </a:solidFill>
                <a:latin typeface="Montserrat" panose="00000500000000000000" pitchFamily="2" charset="0"/>
              </a:rPr>
              <a:t>First coined by Professor of Zoology (UCD) Robert </a:t>
            </a:r>
            <a:r>
              <a:rPr lang="en-GB" kern="0" dirty="0" err="1">
                <a:solidFill>
                  <a:srgbClr val="000000"/>
                </a:solidFill>
                <a:latin typeface="Montserrat" panose="00000500000000000000" pitchFamily="2" charset="0"/>
              </a:rPr>
              <a:t>Blackith</a:t>
            </a:r>
            <a:r>
              <a:rPr lang="en-GB" kern="0" dirty="0">
                <a:solidFill>
                  <a:srgbClr val="000000"/>
                </a:solidFill>
                <a:latin typeface="Montserrat" panose="00000500000000000000" pitchFamily="2" charset="0"/>
              </a:rPr>
              <a:t> in 1957</a:t>
            </a:r>
            <a:br>
              <a:rPr lang="en-GB" kern="0" dirty="0">
                <a:solidFill>
                  <a:srgbClr val="000000"/>
                </a:solidFill>
                <a:latin typeface="Montserrat" panose="00000500000000000000" pitchFamily="2" charset="0"/>
              </a:rPr>
            </a:br>
            <a:endParaRPr lang="en-GB" kern="0" dirty="0">
              <a:solidFill>
                <a:srgbClr val="000000"/>
              </a:solidFill>
              <a:latin typeface="Montserrat" panose="00000500000000000000" pitchFamily="2" charset="0"/>
            </a:endParaRPr>
          </a:p>
          <a:p>
            <a:pPr marL="342900" lvl="0"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b="1" kern="0" dirty="0">
                <a:solidFill>
                  <a:schemeClr val="accent6"/>
                </a:solidFill>
                <a:latin typeface="Montserrat" panose="00000500000000000000" pitchFamily="2" charset="0"/>
              </a:rPr>
              <a:t>Quantitative study of shape, shape variation and shape covariation</a:t>
            </a:r>
            <a:br>
              <a:rPr lang="en-GB" b="1" kern="0" dirty="0">
                <a:solidFill>
                  <a:srgbClr val="ED7D31"/>
                </a:solidFill>
                <a:latin typeface="Montserrat" panose="00000500000000000000" pitchFamily="2" charset="0"/>
              </a:rPr>
            </a:br>
            <a:endParaRPr lang="en-GB" b="1" kern="0" dirty="0">
              <a:solidFill>
                <a:srgbClr val="ED7D31"/>
              </a:solidFill>
              <a:latin typeface="Montserrat" panose="00000500000000000000" pitchFamily="2" charset="0"/>
            </a:endParaRPr>
          </a:p>
          <a:p>
            <a:pPr marL="342900" lvl="0"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kern="0" dirty="0">
                <a:solidFill>
                  <a:srgbClr val="000000"/>
                </a:solidFill>
                <a:latin typeface="Montserrat" panose="00000500000000000000" pitchFamily="2" charset="0"/>
              </a:rPr>
              <a:t>Two types of morphometric studies:</a:t>
            </a:r>
          </a:p>
          <a:p>
            <a:pPr marL="774900" lvl="1"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b="1" kern="0" dirty="0">
                <a:solidFill>
                  <a:schemeClr val="accent6"/>
                </a:solidFill>
                <a:latin typeface="Montserrat" panose="00000500000000000000" pitchFamily="2" charset="0"/>
              </a:rPr>
              <a:t>Traditional morphometrics </a:t>
            </a:r>
            <a:r>
              <a:rPr lang="en-GB" kern="0" dirty="0">
                <a:solidFill>
                  <a:srgbClr val="000000"/>
                </a:solidFill>
                <a:latin typeface="Montserrat" panose="00000500000000000000" pitchFamily="2" charset="0"/>
              </a:rPr>
              <a:t>(e.g. length measurements, angles, ratios…)</a:t>
            </a:r>
          </a:p>
          <a:p>
            <a:pPr marL="774900" lvl="1"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b="1" kern="0" dirty="0">
                <a:solidFill>
                  <a:schemeClr val="accent6"/>
                </a:solidFill>
                <a:latin typeface="Montserrat" panose="00000500000000000000" pitchFamily="2" charset="0"/>
              </a:rPr>
              <a:t>Geometric morphometrics </a:t>
            </a:r>
            <a:r>
              <a:rPr lang="en-GB" kern="0" dirty="0">
                <a:solidFill>
                  <a:srgbClr val="000000"/>
                </a:solidFill>
                <a:latin typeface="Montserrat" panose="00000500000000000000" pitchFamily="2" charset="0"/>
              </a:rPr>
              <a:t>(e.g. landmarks, outlines and curves, surfaces…)</a:t>
            </a:r>
            <a:br>
              <a:rPr lang="en-GB" kern="0" dirty="0">
                <a:solidFill>
                  <a:srgbClr val="000000"/>
                </a:solidFill>
                <a:latin typeface="Montserrat" panose="00000500000000000000" pitchFamily="2" charset="0"/>
              </a:rPr>
            </a:br>
            <a:endParaRPr lang="en-GB" kern="0" dirty="0">
              <a:solidFill>
                <a:srgbClr val="000000"/>
              </a:solidFill>
              <a:latin typeface="Montserrat" panose="00000500000000000000" pitchFamily="2" charset="0"/>
            </a:endParaRPr>
          </a:p>
          <a:p>
            <a:pPr marL="317700" indent="-342900" fontAlgn="base">
              <a:lnSpc>
                <a:spcPct val="99000"/>
              </a:lnSpc>
              <a:spcBef>
                <a:spcPts val="600"/>
              </a:spcBef>
              <a:spcAft>
                <a:spcPct val="0"/>
              </a:spcAft>
              <a:buClr>
                <a:srgbClr val="000000"/>
              </a:buClr>
              <a:buSzPct val="100000"/>
              <a:buFont typeface="Wingdings" panose="05000000000000000000" pitchFamily="2" charset="2"/>
              <a:buChar char="§"/>
            </a:pPr>
            <a:r>
              <a:rPr lang="en-GB" kern="0" dirty="0">
                <a:solidFill>
                  <a:srgbClr val="000000"/>
                </a:solidFill>
                <a:latin typeface="Montserrat" panose="00000500000000000000" pitchFamily="2" charset="0"/>
              </a:rPr>
              <a:t>Note: Geometric Morphometrics </a:t>
            </a:r>
            <a:r>
              <a:rPr lang="en-GB" dirty="0">
                <a:latin typeface="Montserrat" panose="00000500000000000000" pitchFamily="2" charset="0"/>
              </a:rPr>
              <a:t>≯ Traditional Morphometrics</a:t>
            </a:r>
            <a:endParaRPr lang="en-GB" kern="0" dirty="0">
              <a:solidFill>
                <a:srgbClr val="000000"/>
              </a:solidFill>
              <a:latin typeface="Montserrat" panose="00000500000000000000" pitchFamily="2" charset="0"/>
            </a:endParaRPr>
          </a:p>
          <a:p>
            <a:pPr marL="342900" lvl="0" indent="-342900" fontAlgn="base">
              <a:lnSpc>
                <a:spcPct val="99000"/>
              </a:lnSpc>
              <a:spcBef>
                <a:spcPts val="600"/>
              </a:spcBef>
              <a:spcAft>
                <a:spcPct val="0"/>
              </a:spcAft>
              <a:buClr>
                <a:srgbClr val="000000"/>
              </a:buClr>
              <a:buSzPct val="100000"/>
              <a:buFont typeface="Arial" panose="020B0604020202020204" pitchFamily="34" charset="0"/>
              <a:buChar char="•"/>
            </a:pPr>
            <a:endParaRPr lang="en-GB" sz="2000" b="1" dirty="0">
              <a:solidFill>
                <a:srgbClr val="ED7D31"/>
              </a:solidFill>
              <a:latin typeface="Montserrat" panose="00000500000000000000" pitchFamily="2" charset="0"/>
            </a:endParaRPr>
          </a:p>
        </p:txBody>
      </p:sp>
      <p:sp>
        <p:nvSpPr>
          <p:cNvPr id="6" name="Rectangle 5">
            <a:extLst>
              <a:ext uri="{FF2B5EF4-FFF2-40B4-BE49-F238E27FC236}">
                <a16:creationId xmlns:a16="http://schemas.microsoft.com/office/drawing/2014/main" id="{966369DC-B90F-4C16-AFA0-023B640D54BE}"/>
              </a:ext>
            </a:extLst>
          </p:cNvPr>
          <p:cNvSpPr/>
          <p:nvPr/>
        </p:nvSpPr>
        <p:spPr>
          <a:xfrm>
            <a:off x="6277783" y="6574916"/>
            <a:ext cx="6096000" cy="230832"/>
          </a:xfrm>
          <a:prstGeom prst="rect">
            <a:avLst/>
          </a:prstGeom>
        </p:spPr>
        <p:txBody>
          <a:bodyPr>
            <a:spAutoFit/>
          </a:bodyPr>
          <a:lstStyle/>
          <a:p>
            <a:r>
              <a:rPr lang="en-GB" sz="900" dirty="0" err="1">
                <a:latin typeface="Montserrat" panose="00000500000000000000" pitchFamily="2" charset="0"/>
              </a:rPr>
              <a:t>Blackith</a:t>
            </a:r>
            <a:r>
              <a:rPr lang="en-GB" sz="900" dirty="0">
                <a:latin typeface="Montserrat" panose="00000500000000000000" pitchFamily="2" charset="0"/>
              </a:rPr>
              <a:t>, E.R. (1957). Polymorphism in Some Australian Locusts and Grasshoppers. Biometrics., 13.: 183.</a:t>
            </a:r>
          </a:p>
        </p:txBody>
      </p:sp>
    </p:spTree>
    <p:extLst>
      <p:ext uri="{BB962C8B-B14F-4D97-AF65-F5344CB8AC3E}">
        <p14:creationId xmlns:p14="http://schemas.microsoft.com/office/powerpoint/2010/main" val="199176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 external file that holds a picture, illustration, etc.&#10;Object name is AJPA-158-155-g002.jpg">
            <a:extLst>
              <a:ext uri="{FF2B5EF4-FFF2-40B4-BE49-F238E27FC236}">
                <a16:creationId xmlns:a16="http://schemas.microsoft.com/office/drawing/2014/main" id="{B97AD84E-9E9F-42F4-A651-B87174E70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190" y="3228014"/>
            <a:ext cx="4927631" cy="1721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B28FEC-E97D-472B-95FF-746E6F5B8F22}"/>
              </a:ext>
            </a:extLst>
          </p:cNvPr>
          <p:cNvPicPr>
            <a:picLocks noChangeAspect="1"/>
          </p:cNvPicPr>
          <p:nvPr/>
        </p:nvPicPr>
        <p:blipFill>
          <a:blip r:embed="rId3"/>
          <a:stretch>
            <a:fillRect/>
          </a:stretch>
        </p:blipFill>
        <p:spPr>
          <a:xfrm>
            <a:off x="6842945" y="2747565"/>
            <a:ext cx="5114109" cy="3851953"/>
          </a:xfrm>
          <a:prstGeom prst="rect">
            <a:avLst/>
          </a:prstGeom>
        </p:spPr>
      </p:pic>
      <p:pic>
        <p:nvPicPr>
          <p:cNvPr id="6" name="Picture 5">
            <a:extLst>
              <a:ext uri="{FF2B5EF4-FFF2-40B4-BE49-F238E27FC236}">
                <a16:creationId xmlns:a16="http://schemas.microsoft.com/office/drawing/2014/main" id="{EC2E202D-C55F-4247-9636-43B970ECBD14}"/>
              </a:ext>
            </a:extLst>
          </p:cNvPr>
          <p:cNvPicPr>
            <a:picLocks noChangeAspect="1"/>
          </p:cNvPicPr>
          <p:nvPr/>
        </p:nvPicPr>
        <p:blipFill>
          <a:blip r:embed="rId4"/>
          <a:stretch>
            <a:fillRect/>
          </a:stretch>
        </p:blipFill>
        <p:spPr>
          <a:xfrm>
            <a:off x="7579198" y="396193"/>
            <a:ext cx="3641604" cy="2077052"/>
          </a:xfrm>
          <a:prstGeom prst="rect">
            <a:avLst/>
          </a:prstGeom>
        </p:spPr>
      </p:pic>
      <p:pic>
        <p:nvPicPr>
          <p:cNvPr id="8" name="Picture 7" descr="Image result for archaeology measurements">
            <a:extLst>
              <a:ext uri="{FF2B5EF4-FFF2-40B4-BE49-F238E27FC236}">
                <a16:creationId xmlns:a16="http://schemas.microsoft.com/office/drawing/2014/main" id="{3FDE80FD-56B4-4368-8399-45C5DE53059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66" t="58615" r="3734" b="2965"/>
          <a:stretch/>
        </p:blipFill>
        <p:spPr bwMode="auto">
          <a:xfrm>
            <a:off x="650973" y="1047967"/>
            <a:ext cx="5578688" cy="172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36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3D6914-7D96-4A57-8B6A-BEE2E4E4E304}"/>
              </a:ext>
            </a:extLst>
          </p:cNvPr>
          <p:cNvPicPr>
            <a:picLocks noChangeAspect="1"/>
          </p:cNvPicPr>
          <p:nvPr/>
        </p:nvPicPr>
        <p:blipFill rotWithShape="1">
          <a:blip r:embed="rId2"/>
          <a:srcRect l="10713" r="9892"/>
          <a:stretch/>
        </p:blipFill>
        <p:spPr>
          <a:xfrm>
            <a:off x="6080125" y="313601"/>
            <a:ext cx="4753374" cy="3415844"/>
          </a:xfrm>
          <a:prstGeom prst="rect">
            <a:avLst/>
          </a:prstGeom>
        </p:spPr>
      </p:pic>
      <p:pic>
        <p:nvPicPr>
          <p:cNvPr id="5" name="Picture 4">
            <a:extLst>
              <a:ext uri="{FF2B5EF4-FFF2-40B4-BE49-F238E27FC236}">
                <a16:creationId xmlns:a16="http://schemas.microsoft.com/office/drawing/2014/main" id="{DDDED709-A296-4D41-A49A-2A7850218FD8}"/>
              </a:ext>
            </a:extLst>
          </p:cNvPr>
          <p:cNvPicPr>
            <a:picLocks noChangeAspect="1"/>
          </p:cNvPicPr>
          <p:nvPr/>
        </p:nvPicPr>
        <p:blipFill>
          <a:blip r:embed="rId3"/>
          <a:stretch>
            <a:fillRect/>
          </a:stretch>
        </p:blipFill>
        <p:spPr>
          <a:xfrm>
            <a:off x="5458886" y="4059766"/>
            <a:ext cx="5995851" cy="2298394"/>
          </a:xfrm>
          <a:prstGeom prst="rect">
            <a:avLst/>
          </a:prstGeom>
        </p:spPr>
      </p:pic>
      <p:pic>
        <p:nvPicPr>
          <p:cNvPr id="6" name="Picture 5">
            <a:extLst>
              <a:ext uri="{FF2B5EF4-FFF2-40B4-BE49-F238E27FC236}">
                <a16:creationId xmlns:a16="http://schemas.microsoft.com/office/drawing/2014/main" id="{F4E21F51-CBE3-495C-8541-F50FDAA4A9B6}"/>
              </a:ext>
            </a:extLst>
          </p:cNvPr>
          <p:cNvPicPr>
            <a:picLocks noChangeAspect="1"/>
          </p:cNvPicPr>
          <p:nvPr/>
        </p:nvPicPr>
        <p:blipFill>
          <a:blip r:embed="rId4"/>
          <a:stretch>
            <a:fillRect/>
          </a:stretch>
        </p:blipFill>
        <p:spPr>
          <a:xfrm>
            <a:off x="127518" y="313601"/>
            <a:ext cx="4964222" cy="2267288"/>
          </a:xfrm>
          <a:prstGeom prst="rect">
            <a:avLst/>
          </a:prstGeom>
        </p:spPr>
      </p:pic>
      <p:pic>
        <p:nvPicPr>
          <p:cNvPr id="7" name="Picture 6" descr="A picture containing kite, flying, ground&#10;&#10;Description automatically generated">
            <a:extLst>
              <a:ext uri="{FF2B5EF4-FFF2-40B4-BE49-F238E27FC236}">
                <a16:creationId xmlns:a16="http://schemas.microsoft.com/office/drawing/2014/main" id="{37C951C5-058F-4BF4-BFF5-2BBAA9A637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07" y="3128555"/>
            <a:ext cx="3415844" cy="3415844"/>
          </a:xfrm>
          <a:prstGeom prst="rect">
            <a:avLst/>
          </a:prstGeom>
        </p:spPr>
      </p:pic>
    </p:spTree>
    <p:extLst>
      <p:ext uri="{BB962C8B-B14F-4D97-AF65-F5344CB8AC3E}">
        <p14:creationId xmlns:p14="http://schemas.microsoft.com/office/powerpoint/2010/main" val="147266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1B32A-4B5A-4804-B3B0-BCBAF0E2D290}"/>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D03248A-EBF6-4808-AD30-8239C6EBE557}"/>
              </a:ext>
            </a:extLst>
          </p:cNvPr>
          <p:cNvSpPr txBox="1"/>
          <p:nvPr/>
        </p:nvSpPr>
        <p:spPr>
          <a:xfrm>
            <a:off x="912219" y="6153333"/>
            <a:ext cx="6540140" cy="461665"/>
          </a:xfrm>
          <a:prstGeom prst="rect">
            <a:avLst/>
          </a:prstGeom>
          <a:noFill/>
        </p:spPr>
        <p:txBody>
          <a:bodyPr wrap="square" rtlCol="0">
            <a:spAutoFit/>
          </a:bodyPr>
          <a:lstStyle/>
          <a:p>
            <a:r>
              <a:rPr lang="en-GB" sz="2400" b="1" dirty="0">
                <a:solidFill>
                  <a:schemeClr val="bg1"/>
                </a:solidFill>
                <a:latin typeface="Montserrat ExtraBold" panose="00000900000000000000" pitchFamily="2" charset="0"/>
              </a:rPr>
              <a:t>What do we mean by shape and size</a:t>
            </a:r>
          </a:p>
        </p:txBody>
      </p:sp>
      <p:pic>
        <p:nvPicPr>
          <p:cNvPr id="10" name="Graphic 9">
            <a:extLst>
              <a:ext uri="{FF2B5EF4-FFF2-40B4-BE49-F238E27FC236}">
                <a16:creationId xmlns:a16="http://schemas.microsoft.com/office/drawing/2014/main" id="{585B5D86-71F5-464F-A617-4FB6EF1A0F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377" y="600278"/>
            <a:ext cx="4511040" cy="6014720"/>
          </a:xfrm>
          <a:prstGeom prst="rect">
            <a:avLst/>
          </a:prstGeom>
        </p:spPr>
      </p:pic>
    </p:spTree>
    <p:extLst>
      <p:ext uri="{BB962C8B-B14F-4D97-AF65-F5344CB8AC3E}">
        <p14:creationId xmlns:p14="http://schemas.microsoft.com/office/powerpoint/2010/main" val="1362532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B88E0B-6C95-47C4-A7DC-62E8C57981D9}"/>
              </a:ext>
            </a:extLst>
          </p:cNvPr>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E351B4E-7AC2-4950-8ACB-45A4FB3E8030}"/>
              </a:ext>
            </a:extLst>
          </p:cNvPr>
          <p:cNvSpPr txBox="1"/>
          <p:nvPr/>
        </p:nvSpPr>
        <p:spPr>
          <a:xfrm>
            <a:off x="2219087" y="600681"/>
            <a:ext cx="1710725"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Shape</a:t>
            </a:r>
            <a:endParaRPr lang="en-GB" sz="3200" b="1" dirty="0">
              <a:solidFill>
                <a:schemeClr val="bg1"/>
              </a:solidFill>
              <a:latin typeface="Montserrat ExtraBold" panose="00000900000000000000" pitchFamily="2" charset="0"/>
            </a:endParaRPr>
          </a:p>
        </p:txBody>
      </p:sp>
      <p:sp>
        <p:nvSpPr>
          <p:cNvPr id="7" name="TextBox 6">
            <a:extLst>
              <a:ext uri="{FF2B5EF4-FFF2-40B4-BE49-F238E27FC236}">
                <a16:creationId xmlns:a16="http://schemas.microsoft.com/office/drawing/2014/main" id="{2826C2FE-51A9-4345-BD6F-E0FF8366E7AF}"/>
              </a:ext>
            </a:extLst>
          </p:cNvPr>
          <p:cNvSpPr txBox="1"/>
          <p:nvPr/>
        </p:nvSpPr>
        <p:spPr>
          <a:xfrm>
            <a:off x="8553934" y="600681"/>
            <a:ext cx="1180131" cy="646331"/>
          </a:xfrm>
          <a:prstGeom prst="rect">
            <a:avLst/>
          </a:prstGeom>
          <a:noFill/>
        </p:spPr>
        <p:txBody>
          <a:bodyPr wrap="none" rtlCol="0">
            <a:spAutoFit/>
          </a:bodyPr>
          <a:lstStyle/>
          <a:p>
            <a:r>
              <a:rPr lang="en-GB" sz="3600" dirty="0">
                <a:solidFill>
                  <a:schemeClr val="accent6"/>
                </a:solidFill>
                <a:latin typeface="Montserrat ExtraBold" panose="00000900000000000000" pitchFamily="2" charset="0"/>
              </a:rPr>
              <a:t>Size</a:t>
            </a:r>
            <a:endParaRPr lang="en-GB" sz="3200" dirty="0">
              <a:solidFill>
                <a:schemeClr val="accent6"/>
              </a:solidFill>
              <a:latin typeface="Montserrat ExtraBold" panose="00000900000000000000" pitchFamily="2" charset="0"/>
            </a:endParaRPr>
          </a:p>
        </p:txBody>
      </p:sp>
      <p:sp>
        <p:nvSpPr>
          <p:cNvPr id="11" name="Rectangle 10">
            <a:extLst>
              <a:ext uri="{FF2B5EF4-FFF2-40B4-BE49-F238E27FC236}">
                <a16:creationId xmlns:a16="http://schemas.microsoft.com/office/drawing/2014/main" id="{B2DD0F12-0A96-4614-B7A2-7FC945B48174}"/>
              </a:ext>
            </a:extLst>
          </p:cNvPr>
          <p:cNvSpPr/>
          <p:nvPr/>
        </p:nvSpPr>
        <p:spPr>
          <a:xfrm>
            <a:off x="0" y="2715662"/>
            <a:ext cx="6096000" cy="1323439"/>
          </a:xfrm>
          <a:prstGeom prst="rect">
            <a:avLst/>
          </a:prstGeom>
        </p:spPr>
        <p:txBody>
          <a:bodyPr>
            <a:spAutoFit/>
          </a:bodyPr>
          <a:lstStyle/>
          <a:p>
            <a:pPr algn="ctr"/>
            <a:r>
              <a:rPr lang="en-GB" sz="1600" dirty="0">
                <a:solidFill>
                  <a:schemeClr val="bg1"/>
                </a:solidFill>
                <a:latin typeface="Montserrat" panose="00000500000000000000" pitchFamily="2" charset="0"/>
              </a:rPr>
              <a:t>“In general terms, the shape of an object, dataset </a:t>
            </a:r>
            <a:br>
              <a:rPr lang="en-GB" sz="1600" dirty="0">
                <a:solidFill>
                  <a:schemeClr val="bg1"/>
                </a:solidFill>
                <a:latin typeface="Montserrat" panose="00000500000000000000" pitchFamily="2" charset="0"/>
              </a:rPr>
            </a:br>
            <a:r>
              <a:rPr lang="en-GB" sz="1600" dirty="0">
                <a:solidFill>
                  <a:schemeClr val="bg1"/>
                </a:solidFill>
                <a:latin typeface="Montserrat" panose="00000500000000000000" pitchFamily="2" charset="0"/>
              </a:rPr>
              <a:t>or image that can be defined as the </a:t>
            </a:r>
            <a:r>
              <a:rPr lang="en-GB" sz="1600" b="1" dirty="0">
                <a:solidFill>
                  <a:schemeClr val="bg1"/>
                </a:solidFill>
                <a:latin typeface="Montserrat" panose="00000500000000000000" pitchFamily="2" charset="0"/>
              </a:rPr>
              <a:t>total of </a:t>
            </a:r>
            <a:br>
              <a:rPr lang="en-GB" sz="1600" b="1" dirty="0">
                <a:solidFill>
                  <a:schemeClr val="bg1"/>
                </a:solidFill>
                <a:latin typeface="Montserrat" panose="00000500000000000000" pitchFamily="2" charset="0"/>
              </a:rPr>
            </a:br>
            <a:r>
              <a:rPr lang="en-GB" sz="1600" b="1" dirty="0">
                <a:solidFill>
                  <a:schemeClr val="bg1"/>
                </a:solidFill>
                <a:latin typeface="Montserrat" panose="00000500000000000000" pitchFamily="2" charset="0"/>
              </a:rPr>
              <a:t>all information is invariant under translation, rotation, and isotropic </a:t>
            </a:r>
            <a:r>
              <a:rPr lang="en-GB" sz="1600" b="1" dirty="0" err="1">
                <a:solidFill>
                  <a:schemeClr val="bg1"/>
                </a:solidFill>
                <a:latin typeface="Montserrat" panose="00000500000000000000" pitchFamily="2" charset="0"/>
              </a:rPr>
              <a:t>rescalings</a:t>
            </a:r>
            <a:r>
              <a:rPr lang="en-GB" sz="1600" dirty="0">
                <a:solidFill>
                  <a:schemeClr val="bg1"/>
                </a:solidFill>
                <a:latin typeface="Montserrat" panose="00000500000000000000" pitchFamily="2" charset="0"/>
              </a:rPr>
              <a:t>” </a:t>
            </a:r>
          </a:p>
          <a:p>
            <a:pPr algn="ctr"/>
            <a:endParaRPr lang="en-GB" sz="1600" dirty="0">
              <a:solidFill>
                <a:schemeClr val="bg1"/>
              </a:solidFill>
              <a:latin typeface="Montserrat" panose="00000500000000000000" pitchFamily="2" charset="0"/>
            </a:endParaRPr>
          </a:p>
        </p:txBody>
      </p:sp>
      <p:sp>
        <p:nvSpPr>
          <p:cNvPr id="12" name="Rectangle 11">
            <a:extLst>
              <a:ext uri="{FF2B5EF4-FFF2-40B4-BE49-F238E27FC236}">
                <a16:creationId xmlns:a16="http://schemas.microsoft.com/office/drawing/2014/main" id="{5FBE5A38-9870-4AC3-BCA8-7F57BB92C398}"/>
              </a:ext>
            </a:extLst>
          </p:cNvPr>
          <p:cNvSpPr/>
          <p:nvPr/>
        </p:nvSpPr>
        <p:spPr>
          <a:xfrm>
            <a:off x="1057056" y="6575893"/>
            <a:ext cx="4034786" cy="230832"/>
          </a:xfrm>
          <a:prstGeom prst="rect">
            <a:avLst/>
          </a:prstGeom>
        </p:spPr>
        <p:txBody>
          <a:bodyPr wrap="square">
            <a:spAutoFit/>
          </a:bodyPr>
          <a:lstStyle/>
          <a:p>
            <a:r>
              <a:rPr lang="en-GB" sz="900" dirty="0">
                <a:solidFill>
                  <a:schemeClr val="bg1"/>
                </a:solidFill>
                <a:latin typeface="Montserrat" panose="00000500000000000000" pitchFamily="2" charset="0"/>
              </a:rPr>
              <a:t>Small, C. (1996). The statistical theory of shape. New York: Springer.</a:t>
            </a:r>
          </a:p>
        </p:txBody>
      </p:sp>
      <p:sp>
        <p:nvSpPr>
          <p:cNvPr id="13" name="Rectangle 12">
            <a:extLst>
              <a:ext uri="{FF2B5EF4-FFF2-40B4-BE49-F238E27FC236}">
                <a16:creationId xmlns:a16="http://schemas.microsoft.com/office/drawing/2014/main" id="{8080F01F-FE74-46C7-BA9A-DA6639E6139E}"/>
              </a:ext>
            </a:extLst>
          </p:cNvPr>
          <p:cNvSpPr/>
          <p:nvPr/>
        </p:nvSpPr>
        <p:spPr>
          <a:xfrm>
            <a:off x="6096000" y="1702353"/>
            <a:ext cx="6096000" cy="584775"/>
          </a:xfrm>
          <a:prstGeom prst="rect">
            <a:avLst/>
          </a:prstGeom>
        </p:spPr>
        <p:txBody>
          <a:bodyPr>
            <a:spAutoFit/>
          </a:bodyPr>
          <a:lstStyle/>
          <a:p>
            <a:pPr algn="ctr"/>
            <a:r>
              <a:rPr lang="en-GB" sz="1600" dirty="0">
                <a:solidFill>
                  <a:schemeClr val="accent6"/>
                </a:solidFill>
                <a:latin typeface="Montserrat" panose="00000500000000000000" pitchFamily="2" charset="0"/>
              </a:rPr>
              <a:t>Vague term: what to use? Length? Circumference?</a:t>
            </a:r>
          </a:p>
          <a:p>
            <a:pPr algn="ctr"/>
            <a:endParaRPr lang="en-GB" sz="1600" dirty="0">
              <a:solidFill>
                <a:schemeClr val="accent6"/>
              </a:solidFill>
              <a:latin typeface="Montserrat" panose="00000500000000000000" pitchFamily="2" charset="0"/>
            </a:endParaRPr>
          </a:p>
        </p:txBody>
      </p:sp>
      <p:pic>
        <p:nvPicPr>
          <p:cNvPr id="14" name="Picture 13">
            <a:extLst>
              <a:ext uri="{FF2B5EF4-FFF2-40B4-BE49-F238E27FC236}">
                <a16:creationId xmlns:a16="http://schemas.microsoft.com/office/drawing/2014/main" id="{EF76EB9B-B69D-41F5-9FCD-891BC2EFC305}"/>
              </a:ext>
            </a:extLst>
          </p:cNvPr>
          <p:cNvPicPr>
            <a:picLocks noChangeAspect="1"/>
          </p:cNvPicPr>
          <p:nvPr/>
        </p:nvPicPr>
        <p:blipFill>
          <a:blip r:embed="rId2"/>
          <a:stretch>
            <a:fillRect/>
          </a:stretch>
        </p:blipFill>
        <p:spPr>
          <a:xfrm>
            <a:off x="7936404" y="3857242"/>
            <a:ext cx="2415187" cy="2290571"/>
          </a:xfrm>
          <a:prstGeom prst="rect">
            <a:avLst/>
          </a:prstGeom>
        </p:spPr>
      </p:pic>
      <p:sp>
        <p:nvSpPr>
          <p:cNvPr id="15" name="Rectangle 14">
            <a:extLst>
              <a:ext uri="{FF2B5EF4-FFF2-40B4-BE49-F238E27FC236}">
                <a16:creationId xmlns:a16="http://schemas.microsoft.com/office/drawing/2014/main" id="{BACAEEC5-D7FB-4CE9-8265-FF4B7184491F}"/>
              </a:ext>
            </a:extLst>
          </p:cNvPr>
          <p:cNvSpPr/>
          <p:nvPr/>
        </p:nvSpPr>
        <p:spPr>
          <a:xfrm>
            <a:off x="6095999" y="3259535"/>
            <a:ext cx="6096000" cy="560153"/>
          </a:xfrm>
          <a:prstGeom prst="rect">
            <a:avLst/>
          </a:prstGeom>
        </p:spPr>
        <p:txBody>
          <a:bodyPr>
            <a:spAutoFit/>
          </a:bodyPr>
          <a:lstStyle/>
          <a:p>
            <a:pPr algn="ctr">
              <a:lnSpc>
                <a:spcPct val="95000"/>
              </a:lnSpc>
            </a:pPr>
            <a:r>
              <a:rPr lang="en-GB" sz="1600" b="1" dirty="0">
                <a:solidFill>
                  <a:schemeClr val="accent6"/>
                </a:solidFill>
                <a:latin typeface="Montserrat" panose="00000500000000000000" pitchFamily="2" charset="0"/>
              </a:rPr>
              <a:t>Centroid size</a:t>
            </a:r>
            <a:r>
              <a:rPr lang="en-GB" sz="1600" dirty="0">
                <a:solidFill>
                  <a:schemeClr val="accent6"/>
                </a:solidFill>
                <a:latin typeface="Montserrat" panose="00000500000000000000" pitchFamily="2" charset="0"/>
              </a:rPr>
              <a:t>: square root of the summed </a:t>
            </a:r>
            <a:br>
              <a:rPr lang="en-GB" sz="1600" dirty="0">
                <a:solidFill>
                  <a:schemeClr val="accent6"/>
                </a:solidFill>
                <a:latin typeface="Montserrat" panose="00000500000000000000" pitchFamily="2" charset="0"/>
              </a:rPr>
            </a:br>
            <a:r>
              <a:rPr lang="en-GB" sz="1600" dirty="0">
                <a:solidFill>
                  <a:schemeClr val="accent6"/>
                </a:solidFill>
                <a:latin typeface="Montserrat" panose="00000500000000000000" pitchFamily="2" charset="0"/>
              </a:rPr>
              <a:t>squared lengths of the dashed lines</a:t>
            </a:r>
          </a:p>
        </p:txBody>
      </p:sp>
      <p:sp>
        <p:nvSpPr>
          <p:cNvPr id="16" name="Rectangle 15">
            <a:extLst>
              <a:ext uri="{FF2B5EF4-FFF2-40B4-BE49-F238E27FC236}">
                <a16:creationId xmlns:a16="http://schemas.microsoft.com/office/drawing/2014/main" id="{14C86089-7EE5-4A44-99A3-1A0E2B9E7BEE}"/>
              </a:ext>
            </a:extLst>
          </p:cNvPr>
          <p:cNvSpPr/>
          <p:nvPr/>
        </p:nvSpPr>
        <p:spPr>
          <a:xfrm>
            <a:off x="6095998" y="2482372"/>
            <a:ext cx="6096000" cy="338554"/>
          </a:xfrm>
          <a:prstGeom prst="rect">
            <a:avLst/>
          </a:prstGeom>
        </p:spPr>
        <p:txBody>
          <a:bodyPr>
            <a:spAutoFit/>
          </a:bodyPr>
          <a:lstStyle/>
          <a:p>
            <a:pPr algn="ctr"/>
            <a:r>
              <a:rPr lang="en-GB" sz="1600" dirty="0">
                <a:solidFill>
                  <a:schemeClr val="accent6"/>
                </a:solidFill>
                <a:latin typeface="Montserrat" panose="00000500000000000000" pitchFamily="2" charset="0"/>
              </a:rPr>
              <a:t>Preferred term…</a:t>
            </a:r>
          </a:p>
        </p:txBody>
      </p:sp>
      <p:sp>
        <p:nvSpPr>
          <p:cNvPr id="17" name="Rectangle 16">
            <a:extLst>
              <a:ext uri="{FF2B5EF4-FFF2-40B4-BE49-F238E27FC236}">
                <a16:creationId xmlns:a16="http://schemas.microsoft.com/office/drawing/2014/main" id="{BB172EC0-F8C5-43C8-BE70-1379A70D9826}"/>
              </a:ext>
            </a:extLst>
          </p:cNvPr>
          <p:cNvSpPr/>
          <p:nvPr/>
        </p:nvSpPr>
        <p:spPr>
          <a:xfrm>
            <a:off x="6148898" y="6257319"/>
            <a:ext cx="6043100" cy="507831"/>
          </a:xfrm>
          <a:prstGeom prst="rect">
            <a:avLst/>
          </a:prstGeom>
        </p:spPr>
        <p:txBody>
          <a:bodyPr wrap="square">
            <a:spAutoFit/>
          </a:bodyPr>
          <a:lstStyle/>
          <a:p>
            <a:pPr algn="ctr"/>
            <a:r>
              <a:rPr lang="en-GB" sz="900" dirty="0" err="1">
                <a:solidFill>
                  <a:schemeClr val="accent6"/>
                </a:solidFill>
                <a:latin typeface="Montserrat" panose="00000500000000000000" pitchFamily="2" charset="0"/>
              </a:rPr>
              <a:t>Mitteroecker</a:t>
            </a:r>
            <a:r>
              <a:rPr lang="en-GB" sz="900" dirty="0">
                <a:solidFill>
                  <a:schemeClr val="accent6"/>
                </a:solidFill>
                <a:latin typeface="Montserrat" panose="00000500000000000000" pitchFamily="2" charset="0"/>
              </a:rPr>
              <a:t>, P., Gunz, P., </a:t>
            </a:r>
            <a:r>
              <a:rPr lang="en-GB" sz="900" dirty="0" err="1">
                <a:solidFill>
                  <a:schemeClr val="accent6"/>
                </a:solidFill>
                <a:latin typeface="Montserrat" panose="00000500000000000000" pitchFamily="2" charset="0"/>
              </a:rPr>
              <a:t>Windhager</a:t>
            </a:r>
            <a:r>
              <a:rPr lang="en-GB" sz="900" dirty="0">
                <a:solidFill>
                  <a:schemeClr val="accent6"/>
                </a:solidFill>
                <a:latin typeface="Montserrat" panose="00000500000000000000" pitchFamily="2" charset="0"/>
              </a:rPr>
              <a:t>, S., Schaefer, K. (2013). A brief review of shape, form, and allometry in geometric morphometrics, with applications to human facial morphology. </a:t>
            </a:r>
            <a:br>
              <a:rPr lang="en-GB" sz="900" dirty="0">
                <a:solidFill>
                  <a:schemeClr val="accent6"/>
                </a:solidFill>
                <a:latin typeface="Montserrat" panose="00000500000000000000" pitchFamily="2" charset="0"/>
              </a:rPr>
            </a:br>
            <a:r>
              <a:rPr lang="en-GB" sz="900" dirty="0" err="1">
                <a:solidFill>
                  <a:schemeClr val="accent6"/>
                </a:solidFill>
                <a:latin typeface="Montserrat" panose="00000500000000000000" pitchFamily="2" charset="0"/>
              </a:rPr>
              <a:t>Hysterix</a:t>
            </a:r>
            <a:r>
              <a:rPr lang="en-GB" sz="900" dirty="0">
                <a:solidFill>
                  <a:schemeClr val="accent6"/>
                </a:solidFill>
                <a:latin typeface="Montserrat" panose="00000500000000000000" pitchFamily="2" charset="0"/>
              </a:rPr>
              <a:t>, the Italian Journal of Mammalogy. pp. 59-66.</a:t>
            </a:r>
          </a:p>
        </p:txBody>
      </p:sp>
    </p:spTree>
    <p:extLst>
      <p:ext uri="{BB962C8B-B14F-4D97-AF65-F5344CB8AC3E}">
        <p14:creationId xmlns:p14="http://schemas.microsoft.com/office/powerpoint/2010/main" val="3863543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FDFDDC-9154-4820-89DA-DEECD1815245}"/>
              </a:ext>
            </a:extLst>
          </p:cNvPr>
          <p:cNvSpPr txBox="1"/>
          <p:nvPr/>
        </p:nvSpPr>
        <p:spPr>
          <a:xfrm>
            <a:off x="585647" y="614681"/>
            <a:ext cx="9577256"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Aim of Geometric Morphometrics</a:t>
            </a:r>
          </a:p>
        </p:txBody>
      </p:sp>
      <p:sp>
        <p:nvSpPr>
          <p:cNvPr id="5" name="Content Placeholder 2">
            <a:extLst>
              <a:ext uri="{FF2B5EF4-FFF2-40B4-BE49-F238E27FC236}">
                <a16:creationId xmlns:a16="http://schemas.microsoft.com/office/drawing/2014/main" id="{09D303FC-DB87-4E18-9BCE-1F3A9403F04D}"/>
              </a:ext>
            </a:extLst>
          </p:cNvPr>
          <p:cNvSpPr>
            <a:spLocks noGrp="1"/>
          </p:cNvSpPr>
          <p:nvPr>
            <p:ph idx="1"/>
          </p:nvPr>
        </p:nvSpPr>
        <p:spPr>
          <a:xfrm>
            <a:off x="838200" y="1825625"/>
            <a:ext cx="10515600" cy="4351338"/>
          </a:xfrm>
        </p:spPr>
        <p:txBody>
          <a:bodyPr>
            <a:normAutofit/>
          </a:bodyPr>
          <a:lstStyle/>
          <a:p>
            <a:pPr marL="514350" indent="-514350">
              <a:buSzPct val="150000"/>
              <a:buFont typeface="+mj-lt"/>
              <a:buAutoNum type="arabicPeriod"/>
            </a:pPr>
            <a:r>
              <a:rPr lang="en-GB" sz="2000" dirty="0">
                <a:latin typeface="Montserrat" panose="00000500000000000000" pitchFamily="2" charset="0"/>
              </a:rPr>
              <a:t>Determine whether two assemblages are different in terms of their shape?</a:t>
            </a:r>
            <a:br>
              <a:rPr lang="en-GB" sz="2000" dirty="0">
                <a:latin typeface="Montserrat" panose="00000500000000000000" pitchFamily="2" charset="0"/>
              </a:rPr>
            </a:br>
            <a:endParaRPr lang="en-GB" sz="2000" dirty="0">
              <a:latin typeface="Montserrat" panose="00000500000000000000" pitchFamily="2" charset="0"/>
            </a:endParaRPr>
          </a:p>
          <a:p>
            <a:pPr marL="514350" indent="-514350">
              <a:buSzPct val="150000"/>
              <a:buFont typeface="+mj-lt"/>
              <a:buAutoNum type="arabicPeriod"/>
            </a:pPr>
            <a:r>
              <a:rPr lang="en-GB" sz="2000" dirty="0">
                <a:latin typeface="Montserrat" panose="00000500000000000000" pitchFamily="2" charset="0"/>
              </a:rPr>
              <a:t>Determine how are these related to size? time? raw material? hominin?</a:t>
            </a:r>
            <a:br>
              <a:rPr lang="en-GB" sz="2000" dirty="0">
                <a:latin typeface="Montserrat" panose="00000500000000000000" pitchFamily="2" charset="0"/>
              </a:rPr>
            </a:br>
            <a:endParaRPr lang="en-GB" sz="2000" dirty="0">
              <a:latin typeface="Montserrat" panose="00000500000000000000" pitchFamily="2" charset="0"/>
            </a:endParaRPr>
          </a:p>
          <a:p>
            <a:pPr marL="514350" indent="-514350">
              <a:buSzPct val="150000"/>
              <a:buFont typeface="+mj-lt"/>
              <a:buAutoNum type="arabicPeriod"/>
            </a:pPr>
            <a:r>
              <a:rPr lang="en-GB" sz="2000" dirty="0">
                <a:latin typeface="Montserrat" panose="00000500000000000000" pitchFamily="2" charset="0"/>
              </a:rPr>
              <a:t>Determine whether differences correspond to a hypothesis or a model?</a:t>
            </a:r>
            <a:br>
              <a:rPr lang="en-GB" sz="2000" dirty="0">
                <a:latin typeface="Montserrat" panose="00000500000000000000" pitchFamily="2" charset="0"/>
              </a:rPr>
            </a:br>
            <a:endParaRPr lang="en-GB" sz="2000" dirty="0">
              <a:latin typeface="Montserrat" panose="00000500000000000000" pitchFamily="2" charset="0"/>
            </a:endParaRPr>
          </a:p>
          <a:p>
            <a:pPr marL="514350" indent="-514350">
              <a:buSzPct val="150000"/>
              <a:buFont typeface="+mj-lt"/>
              <a:buAutoNum type="arabicPeriod"/>
            </a:pPr>
            <a:r>
              <a:rPr lang="en-GB" sz="2000" dirty="0">
                <a:latin typeface="Montserrat" panose="00000500000000000000" pitchFamily="2" charset="0"/>
              </a:rPr>
              <a:t>Determine on an assemblage level: what is the mean shape?</a:t>
            </a:r>
            <a:br>
              <a:rPr lang="en-GB" sz="2000" dirty="0">
                <a:latin typeface="Montserrat" panose="00000500000000000000" pitchFamily="2" charset="0"/>
              </a:rPr>
            </a:br>
            <a:r>
              <a:rPr lang="en-GB" sz="2000" dirty="0">
                <a:latin typeface="Montserrat" panose="00000500000000000000" pitchFamily="2" charset="0"/>
              </a:rPr>
              <a:t> </a:t>
            </a:r>
          </a:p>
          <a:p>
            <a:pPr marL="514350" indent="-514350">
              <a:buSzPct val="150000"/>
              <a:buFont typeface="+mj-lt"/>
              <a:buAutoNum type="arabicPeriod"/>
            </a:pPr>
            <a:r>
              <a:rPr lang="en-GB" sz="2000" dirty="0">
                <a:latin typeface="Montserrat" panose="00000500000000000000" pitchFamily="2" charset="0"/>
              </a:rPr>
              <a:t>Determine with respect to size: is there an allometric relationship?</a:t>
            </a:r>
          </a:p>
        </p:txBody>
      </p:sp>
      <p:cxnSp>
        <p:nvCxnSpPr>
          <p:cNvPr id="6" name="Straight Connector 5">
            <a:extLst>
              <a:ext uri="{FF2B5EF4-FFF2-40B4-BE49-F238E27FC236}">
                <a16:creationId xmlns:a16="http://schemas.microsoft.com/office/drawing/2014/main" id="{4CFA6258-8279-408E-BF2C-C42B6BDBBFBA}"/>
              </a:ext>
            </a:extLst>
          </p:cNvPr>
          <p:cNvCxnSpPr>
            <a:cxnSpLocks/>
          </p:cNvCxnSpPr>
          <p:nvPr/>
        </p:nvCxnSpPr>
        <p:spPr>
          <a:xfrm>
            <a:off x="522514" y="6374674"/>
            <a:ext cx="11168743"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6FE296A-EE79-4800-8FC5-95AC3503C6C7}"/>
              </a:ext>
            </a:extLst>
          </p:cNvPr>
          <p:cNvSpPr/>
          <p:nvPr/>
        </p:nvSpPr>
        <p:spPr>
          <a:xfrm>
            <a:off x="305889"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274E4F2D-0E9B-47DB-9E15-35F9775E64EB}"/>
              </a:ext>
            </a:extLst>
          </p:cNvPr>
          <p:cNvSpPr/>
          <p:nvPr/>
        </p:nvSpPr>
        <p:spPr>
          <a:xfrm>
            <a:off x="11479711"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441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8BC5C5-1F08-4412-94B8-B4892D165320}"/>
              </a:ext>
            </a:extLst>
          </p:cNvPr>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7EC5ABA-FA36-4F22-A83D-7622E4E8BB8B}"/>
              </a:ext>
            </a:extLst>
          </p:cNvPr>
          <p:cNvSpPr txBox="1"/>
          <p:nvPr/>
        </p:nvSpPr>
        <p:spPr>
          <a:xfrm>
            <a:off x="1478499" y="587408"/>
            <a:ext cx="3139001"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Advantages</a:t>
            </a:r>
            <a:endParaRPr lang="en-GB" sz="3200" b="1" dirty="0">
              <a:solidFill>
                <a:schemeClr val="bg1"/>
              </a:solidFill>
              <a:latin typeface="Montserrat ExtraBold" panose="00000900000000000000" pitchFamily="2" charset="0"/>
            </a:endParaRPr>
          </a:p>
        </p:txBody>
      </p:sp>
      <p:sp>
        <p:nvSpPr>
          <p:cNvPr id="6" name="TextBox 5">
            <a:extLst>
              <a:ext uri="{FF2B5EF4-FFF2-40B4-BE49-F238E27FC236}">
                <a16:creationId xmlns:a16="http://schemas.microsoft.com/office/drawing/2014/main" id="{EBB260D4-989C-43C8-9328-B2185B932894}"/>
              </a:ext>
            </a:extLst>
          </p:cNvPr>
          <p:cNvSpPr txBox="1"/>
          <p:nvPr/>
        </p:nvSpPr>
        <p:spPr>
          <a:xfrm>
            <a:off x="7221035" y="600681"/>
            <a:ext cx="3845925" cy="646331"/>
          </a:xfrm>
          <a:prstGeom prst="rect">
            <a:avLst/>
          </a:prstGeom>
          <a:noFill/>
        </p:spPr>
        <p:txBody>
          <a:bodyPr wrap="none" rtlCol="0">
            <a:spAutoFit/>
          </a:bodyPr>
          <a:lstStyle/>
          <a:p>
            <a:r>
              <a:rPr lang="en-GB" sz="3600" dirty="0">
                <a:solidFill>
                  <a:schemeClr val="accent6"/>
                </a:solidFill>
                <a:latin typeface="Montserrat ExtraBold" panose="00000900000000000000" pitchFamily="2" charset="0"/>
              </a:rPr>
              <a:t>Disadvantages</a:t>
            </a:r>
            <a:endParaRPr lang="en-GB" sz="3200" dirty="0">
              <a:solidFill>
                <a:schemeClr val="accent6"/>
              </a:solidFill>
              <a:latin typeface="Montserrat ExtraBold" panose="00000900000000000000" pitchFamily="2" charset="0"/>
            </a:endParaRPr>
          </a:p>
        </p:txBody>
      </p:sp>
      <p:sp>
        <p:nvSpPr>
          <p:cNvPr id="7" name="TextBox 6">
            <a:extLst>
              <a:ext uri="{FF2B5EF4-FFF2-40B4-BE49-F238E27FC236}">
                <a16:creationId xmlns:a16="http://schemas.microsoft.com/office/drawing/2014/main" id="{008BA8F3-398A-41C1-A0FF-687E40FD7D37}"/>
              </a:ext>
            </a:extLst>
          </p:cNvPr>
          <p:cNvSpPr txBox="1"/>
          <p:nvPr/>
        </p:nvSpPr>
        <p:spPr>
          <a:xfrm>
            <a:off x="0" y="2139930"/>
            <a:ext cx="6096001" cy="3570657"/>
          </a:xfrm>
          <a:prstGeom prst="rect">
            <a:avLst/>
          </a:prstGeom>
          <a:noFill/>
        </p:spPr>
        <p:txBody>
          <a:bodyPr wrap="square" rtlCol="0">
            <a:spAutoFit/>
          </a:bodyPr>
          <a:lstStyle/>
          <a:p>
            <a:pPr marL="432000" lvl="1" algn="ctr" fontAlgn="base">
              <a:lnSpc>
                <a:spcPct val="99000"/>
              </a:lnSpc>
              <a:spcBef>
                <a:spcPts val="600"/>
              </a:spcBef>
              <a:spcAft>
                <a:spcPct val="0"/>
              </a:spcAft>
              <a:buClr>
                <a:srgbClr val="000000"/>
              </a:buClr>
              <a:buSzPct val="100000"/>
            </a:pPr>
            <a:r>
              <a:rPr lang="en-GB" kern="0" dirty="0">
                <a:solidFill>
                  <a:schemeClr val="bg1"/>
                </a:solidFill>
                <a:latin typeface="Montserrat" panose="00000500000000000000" pitchFamily="2" charset="0"/>
              </a:rPr>
              <a:t>Powerful method of documenting </a:t>
            </a:r>
            <a:br>
              <a:rPr lang="en-GB" kern="0" dirty="0">
                <a:solidFill>
                  <a:schemeClr val="bg1"/>
                </a:solidFill>
                <a:latin typeface="Montserrat" panose="00000500000000000000" pitchFamily="2" charset="0"/>
              </a:rPr>
            </a:br>
            <a:r>
              <a:rPr lang="en-GB" kern="0" dirty="0">
                <a:solidFill>
                  <a:schemeClr val="bg1"/>
                </a:solidFill>
                <a:latin typeface="Montserrat" panose="00000500000000000000" pitchFamily="2" charset="0"/>
              </a:rPr>
              <a:t>shape change</a:t>
            </a:r>
          </a:p>
          <a:p>
            <a:pPr marL="432000" lvl="1" algn="ctr" fontAlgn="base">
              <a:lnSpc>
                <a:spcPct val="99000"/>
              </a:lnSpc>
              <a:spcBef>
                <a:spcPts val="600"/>
              </a:spcBef>
              <a:spcAft>
                <a:spcPct val="0"/>
              </a:spcAft>
              <a:buClr>
                <a:srgbClr val="000000"/>
              </a:buClr>
              <a:buSzPct val="100000"/>
            </a:pPr>
            <a:endParaRPr lang="en-GB" kern="0" dirty="0">
              <a:solidFill>
                <a:schemeClr val="bg1"/>
              </a:solidFill>
              <a:latin typeface="Montserrat" panose="00000500000000000000" pitchFamily="2" charset="0"/>
            </a:endParaRPr>
          </a:p>
          <a:p>
            <a:pPr marL="432000" lvl="1" algn="ctr" fontAlgn="base">
              <a:lnSpc>
                <a:spcPct val="99000"/>
              </a:lnSpc>
              <a:spcBef>
                <a:spcPts val="600"/>
              </a:spcBef>
              <a:spcAft>
                <a:spcPct val="0"/>
              </a:spcAft>
              <a:buClr>
                <a:srgbClr val="000000"/>
              </a:buClr>
              <a:buSzPct val="100000"/>
            </a:pPr>
            <a:r>
              <a:rPr lang="en-GB" kern="0" dirty="0">
                <a:solidFill>
                  <a:schemeClr val="bg1"/>
                </a:solidFill>
                <a:latin typeface="Montserrat" panose="00000500000000000000" pitchFamily="2" charset="0"/>
              </a:rPr>
              <a:t>Less information is lost in comparison </a:t>
            </a:r>
            <a:br>
              <a:rPr lang="en-GB" kern="0" dirty="0">
                <a:solidFill>
                  <a:schemeClr val="bg1"/>
                </a:solidFill>
                <a:latin typeface="Montserrat" panose="00000500000000000000" pitchFamily="2" charset="0"/>
              </a:rPr>
            </a:br>
            <a:r>
              <a:rPr lang="en-GB" kern="0" dirty="0">
                <a:solidFill>
                  <a:schemeClr val="bg1"/>
                </a:solidFill>
                <a:latin typeface="Montserrat" panose="00000500000000000000" pitchFamily="2" charset="0"/>
              </a:rPr>
              <a:t>to lineal measurements</a:t>
            </a:r>
          </a:p>
          <a:p>
            <a:pPr marL="432000" lvl="1" algn="ctr" fontAlgn="base">
              <a:lnSpc>
                <a:spcPct val="99000"/>
              </a:lnSpc>
              <a:spcBef>
                <a:spcPts val="600"/>
              </a:spcBef>
              <a:spcAft>
                <a:spcPct val="0"/>
              </a:spcAft>
              <a:buClr>
                <a:srgbClr val="000000"/>
              </a:buClr>
              <a:buSzPct val="100000"/>
            </a:pPr>
            <a:endParaRPr lang="en-GB" kern="0" dirty="0">
              <a:solidFill>
                <a:schemeClr val="bg1"/>
              </a:solidFill>
              <a:latin typeface="Montserrat" panose="00000500000000000000" pitchFamily="2" charset="0"/>
            </a:endParaRPr>
          </a:p>
          <a:p>
            <a:pPr marL="432000" lvl="1" algn="ctr" fontAlgn="base">
              <a:lnSpc>
                <a:spcPct val="99000"/>
              </a:lnSpc>
              <a:spcBef>
                <a:spcPts val="600"/>
              </a:spcBef>
              <a:spcAft>
                <a:spcPct val="0"/>
              </a:spcAft>
              <a:buClr>
                <a:srgbClr val="000000"/>
              </a:buClr>
              <a:buSzPct val="100000"/>
            </a:pPr>
            <a:r>
              <a:rPr lang="en-GB" kern="0" dirty="0">
                <a:solidFill>
                  <a:schemeClr val="bg1"/>
                </a:solidFill>
                <a:latin typeface="Montserrat" panose="00000500000000000000" pitchFamily="2" charset="0"/>
              </a:rPr>
              <a:t>Can easily be collected from a variety of methods (e.g. photographs)</a:t>
            </a:r>
          </a:p>
          <a:p>
            <a:pPr marL="432000" lvl="1" algn="ctr" fontAlgn="base">
              <a:lnSpc>
                <a:spcPct val="99000"/>
              </a:lnSpc>
              <a:spcBef>
                <a:spcPts val="600"/>
              </a:spcBef>
              <a:spcAft>
                <a:spcPct val="0"/>
              </a:spcAft>
              <a:buClr>
                <a:srgbClr val="000000"/>
              </a:buClr>
              <a:buSzPct val="100000"/>
            </a:pPr>
            <a:endParaRPr lang="en-GB" kern="0" dirty="0">
              <a:solidFill>
                <a:schemeClr val="bg1"/>
              </a:solidFill>
              <a:latin typeface="Montserrat" panose="00000500000000000000" pitchFamily="2" charset="0"/>
            </a:endParaRPr>
          </a:p>
          <a:p>
            <a:pPr marL="432000" lvl="1" algn="ctr" fontAlgn="base">
              <a:lnSpc>
                <a:spcPct val="99000"/>
              </a:lnSpc>
              <a:spcBef>
                <a:spcPts val="600"/>
              </a:spcBef>
              <a:spcAft>
                <a:spcPct val="0"/>
              </a:spcAft>
              <a:buClr>
                <a:srgbClr val="000000"/>
              </a:buClr>
              <a:buSzPct val="100000"/>
            </a:pPr>
            <a:r>
              <a:rPr lang="en-GB" kern="0" dirty="0">
                <a:solidFill>
                  <a:schemeClr val="bg1"/>
                </a:solidFill>
                <a:latin typeface="Montserrat" panose="00000500000000000000" pitchFamily="2" charset="0"/>
              </a:rPr>
              <a:t>Abstraction and registration method permits an analysis of exclusively shape</a:t>
            </a:r>
          </a:p>
        </p:txBody>
      </p:sp>
      <p:sp>
        <p:nvSpPr>
          <p:cNvPr id="8" name="TextBox 7">
            <a:extLst>
              <a:ext uri="{FF2B5EF4-FFF2-40B4-BE49-F238E27FC236}">
                <a16:creationId xmlns:a16="http://schemas.microsoft.com/office/drawing/2014/main" id="{6B68E046-4042-4ACA-A18F-41D7C1948E2C}"/>
              </a:ext>
            </a:extLst>
          </p:cNvPr>
          <p:cNvSpPr txBox="1"/>
          <p:nvPr/>
        </p:nvSpPr>
        <p:spPr>
          <a:xfrm>
            <a:off x="6096000" y="2139930"/>
            <a:ext cx="6096001" cy="1617430"/>
          </a:xfrm>
          <a:prstGeom prst="rect">
            <a:avLst/>
          </a:prstGeom>
          <a:noFill/>
        </p:spPr>
        <p:txBody>
          <a:bodyPr wrap="square" rtlCol="0">
            <a:spAutoFit/>
          </a:bodyPr>
          <a:lstStyle/>
          <a:p>
            <a:pPr marL="432000" lvl="1" algn="ctr" fontAlgn="base">
              <a:lnSpc>
                <a:spcPct val="99000"/>
              </a:lnSpc>
              <a:spcBef>
                <a:spcPts val="600"/>
              </a:spcBef>
              <a:spcAft>
                <a:spcPct val="0"/>
              </a:spcAft>
              <a:buClr>
                <a:srgbClr val="000000"/>
              </a:buClr>
              <a:buSzPct val="100000"/>
            </a:pPr>
            <a:r>
              <a:rPr lang="en-GB" kern="0" dirty="0">
                <a:solidFill>
                  <a:schemeClr val="accent6"/>
                </a:solidFill>
                <a:latin typeface="Montserrat" panose="00000500000000000000" pitchFamily="2" charset="0"/>
              </a:rPr>
              <a:t>Size is often removed which may be of biological importance (can be reintegrated)</a:t>
            </a:r>
          </a:p>
          <a:p>
            <a:pPr marL="432000" lvl="1" algn="ctr" fontAlgn="base">
              <a:lnSpc>
                <a:spcPct val="99000"/>
              </a:lnSpc>
              <a:spcBef>
                <a:spcPts val="600"/>
              </a:spcBef>
              <a:spcAft>
                <a:spcPct val="0"/>
              </a:spcAft>
              <a:buClr>
                <a:srgbClr val="000000"/>
              </a:buClr>
              <a:buSzPct val="100000"/>
            </a:pPr>
            <a:endParaRPr lang="en-GB" kern="0" dirty="0">
              <a:solidFill>
                <a:schemeClr val="accent6"/>
              </a:solidFill>
              <a:latin typeface="Montserrat" panose="00000500000000000000" pitchFamily="2" charset="0"/>
            </a:endParaRPr>
          </a:p>
          <a:p>
            <a:pPr marL="432000" lvl="1" algn="ctr" fontAlgn="base">
              <a:lnSpc>
                <a:spcPct val="99000"/>
              </a:lnSpc>
              <a:spcBef>
                <a:spcPts val="600"/>
              </a:spcBef>
              <a:spcAft>
                <a:spcPct val="0"/>
              </a:spcAft>
              <a:buClr>
                <a:srgbClr val="000000"/>
              </a:buClr>
              <a:buSzPct val="100000"/>
            </a:pPr>
            <a:r>
              <a:rPr lang="en-GB" kern="0" dirty="0">
                <a:solidFill>
                  <a:schemeClr val="accent6"/>
                </a:solidFill>
                <a:latin typeface="Montserrat" panose="00000500000000000000" pitchFamily="2" charset="0"/>
              </a:rPr>
              <a:t>Skill competency: often requires specialised software and knowledge</a:t>
            </a:r>
          </a:p>
        </p:txBody>
      </p:sp>
    </p:spTree>
    <p:extLst>
      <p:ext uri="{BB962C8B-B14F-4D97-AF65-F5344CB8AC3E}">
        <p14:creationId xmlns:p14="http://schemas.microsoft.com/office/powerpoint/2010/main" val="3068506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C940BBD-F356-40F6-AEFA-5B07CA6040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44" y="1352006"/>
            <a:ext cx="4153987" cy="4153987"/>
          </a:xfrm>
          <a:prstGeom prst="rect">
            <a:avLst/>
          </a:prstGeom>
        </p:spPr>
      </p:pic>
      <p:sp>
        <p:nvSpPr>
          <p:cNvPr id="10" name="TextBox 9">
            <a:extLst>
              <a:ext uri="{FF2B5EF4-FFF2-40B4-BE49-F238E27FC236}">
                <a16:creationId xmlns:a16="http://schemas.microsoft.com/office/drawing/2014/main" id="{EB57E123-95D2-48F4-9914-F13E75A01D6C}"/>
              </a:ext>
            </a:extLst>
          </p:cNvPr>
          <p:cNvSpPr txBox="1"/>
          <p:nvPr/>
        </p:nvSpPr>
        <p:spPr>
          <a:xfrm>
            <a:off x="337453" y="6074956"/>
            <a:ext cx="8911049" cy="523220"/>
          </a:xfrm>
          <a:prstGeom prst="rect">
            <a:avLst/>
          </a:prstGeom>
          <a:noFill/>
        </p:spPr>
        <p:txBody>
          <a:bodyPr wrap="square" rtlCol="0">
            <a:spAutoFit/>
          </a:bodyPr>
          <a:lstStyle/>
          <a:p>
            <a:r>
              <a:rPr lang="en-GB" sz="2800" dirty="0">
                <a:solidFill>
                  <a:schemeClr val="accent6"/>
                </a:solidFill>
                <a:latin typeface="Montserrat" panose="00000500000000000000" pitchFamily="2" charset="0"/>
              </a:rPr>
              <a:t>A short history of geometric morphometrics…</a:t>
            </a:r>
          </a:p>
        </p:txBody>
      </p:sp>
    </p:spTree>
    <p:extLst>
      <p:ext uri="{BB962C8B-B14F-4D97-AF65-F5344CB8AC3E}">
        <p14:creationId xmlns:p14="http://schemas.microsoft.com/office/powerpoint/2010/main" val="401719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lbrecht durer">
            <a:extLst>
              <a:ext uri="{FF2B5EF4-FFF2-40B4-BE49-F238E27FC236}">
                <a16:creationId xmlns:a16="http://schemas.microsoft.com/office/drawing/2014/main" id="{CD727A17-C852-450A-869E-0AA89125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9982" y="0"/>
            <a:ext cx="3457014" cy="37681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lbrecht durer">
            <a:extLst>
              <a:ext uri="{FF2B5EF4-FFF2-40B4-BE49-F238E27FC236}">
                <a16:creationId xmlns:a16="http://schemas.microsoft.com/office/drawing/2014/main" id="{46359674-70E6-497C-BDAC-849528DA89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4282" y="3640677"/>
            <a:ext cx="3668415" cy="30068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5FB4E8-EEA0-4F09-82CB-1AA413F77D5D}"/>
              </a:ext>
            </a:extLst>
          </p:cNvPr>
          <p:cNvSpPr/>
          <p:nvPr/>
        </p:nvSpPr>
        <p:spPr>
          <a:xfrm>
            <a:off x="748937" y="1829153"/>
            <a:ext cx="6396446" cy="3262432"/>
          </a:xfrm>
          <a:prstGeom prst="rect">
            <a:avLst/>
          </a:prstGeom>
        </p:spPr>
        <p:txBody>
          <a:bodyPr wrap="square">
            <a:spAutoFit/>
          </a:bodyPr>
          <a:lstStyle/>
          <a:p>
            <a:r>
              <a:rPr lang="en-GB" sz="2800" dirty="0">
                <a:solidFill>
                  <a:schemeClr val="accent6"/>
                </a:solidFill>
                <a:latin typeface="Montserrat SemiBold" panose="00000700000000000000" pitchFamily="2" charset="0"/>
              </a:rPr>
              <a:t>Albrecht </a:t>
            </a:r>
            <a:r>
              <a:rPr lang="en-GB" sz="2800" dirty="0" err="1">
                <a:solidFill>
                  <a:schemeClr val="accent6"/>
                </a:solidFill>
                <a:latin typeface="Montserrat SemiBold" panose="00000700000000000000" pitchFamily="2" charset="0"/>
              </a:rPr>
              <a:t>Dürer</a:t>
            </a:r>
            <a:r>
              <a:rPr lang="en-GB" sz="2800" dirty="0">
                <a:solidFill>
                  <a:schemeClr val="accent6"/>
                </a:solidFill>
                <a:latin typeface="Montserrat SemiBold" panose="00000700000000000000" pitchFamily="2" charset="0"/>
              </a:rPr>
              <a:t> </a:t>
            </a:r>
            <a:r>
              <a:rPr lang="en-GB" dirty="0">
                <a:solidFill>
                  <a:schemeClr val="accent6"/>
                </a:solidFill>
                <a:latin typeface="Montserrat" panose="00000500000000000000" pitchFamily="2" charset="0"/>
              </a:rPr>
              <a:t>(1471-1528) </a:t>
            </a:r>
            <a:br>
              <a:rPr lang="en-GB" dirty="0">
                <a:latin typeface="Montserrat" panose="00000500000000000000" pitchFamily="2" charset="0"/>
              </a:rPr>
            </a:br>
            <a:endParaRPr lang="en-GB"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Painter, printmaker and theorist</a:t>
            </a:r>
            <a:br>
              <a:rPr lang="en-GB" sz="1600" dirty="0">
                <a:latin typeface="Montserrat" panose="00000500000000000000" pitchFamily="2" charset="0"/>
              </a:rPr>
            </a:br>
            <a:endParaRPr lang="en-GB" sz="1600"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Founder of descriptive geometry working on helices, conchoids and epicycloids</a:t>
            </a:r>
            <a:br>
              <a:rPr lang="en-GB" sz="1600" dirty="0">
                <a:latin typeface="Montserrat" panose="00000500000000000000" pitchFamily="2" charset="0"/>
              </a:rPr>
            </a:br>
            <a:endParaRPr lang="en-GB" sz="1600"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Investigated the Delian Problem (doubling the cube)</a:t>
            </a:r>
            <a:br>
              <a:rPr lang="en-GB" sz="1600" dirty="0">
                <a:latin typeface="Montserrat" panose="00000500000000000000" pitchFamily="2" charset="0"/>
              </a:rPr>
            </a:br>
            <a:endParaRPr lang="en-GB" sz="1600"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Used shape transformations of the human </a:t>
            </a:r>
            <a:br>
              <a:rPr lang="en-GB" sz="1600" dirty="0">
                <a:latin typeface="Montserrat" panose="00000500000000000000" pitchFamily="2" charset="0"/>
              </a:rPr>
            </a:br>
            <a:r>
              <a:rPr lang="en-GB" sz="1600" dirty="0">
                <a:latin typeface="Montserrat" panose="00000500000000000000" pitchFamily="2" charset="0"/>
              </a:rPr>
              <a:t>head in his studies on human proportions </a:t>
            </a:r>
            <a:br>
              <a:rPr lang="en-GB" sz="1600" dirty="0">
                <a:latin typeface="Montserrat" panose="00000500000000000000" pitchFamily="2" charset="0"/>
              </a:rPr>
            </a:br>
            <a:r>
              <a:rPr lang="en-GB" sz="1600" dirty="0">
                <a:latin typeface="Montserrat" panose="00000500000000000000" pitchFamily="2" charset="0"/>
              </a:rPr>
              <a:t>(providing the basis of determining shape change)</a:t>
            </a:r>
          </a:p>
        </p:txBody>
      </p:sp>
    </p:spTree>
    <p:extLst>
      <p:ext uri="{BB962C8B-B14F-4D97-AF65-F5344CB8AC3E}">
        <p14:creationId xmlns:p14="http://schemas.microsoft.com/office/powerpoint/2010/main" val="303964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63B54-15BC-4923-BC82-EB16E931D6DE}"/>
              </a:ext>
            </a:extLst>
          </p:cNvPr>
          <p:cNvSpPr>
            <a:spLocks noGrp="1"/>
          </p:cNvSpPr>
          <p:nvPr>
            <p:ph type="title"/>
          </p:nvPr>
        </p:nvSpPr>
        <p:spPr>
          <a:xfrm>
            <a:off x="838200" y="365125"/>
            <a:ext cx="10515600" cy="1325563"/>
          </a:xfrm>
        </p:spPr>
        <p:txBody>
          <a:bodyPr>
            <a:normAutofit/>
          </a:bodyPr>
          <a:lstStyle/>
          <a:p>
            <a:r>
              <a:rPr lang="en-GB" altLang="ja-JP" sz="6000" b="1" dirty="0">
                <a:solidFill>
                  <a:schemeClr val="accent6"/>
                </a:solidFill>
                <a:latin typeface="Montserrat SemiBold" panose="00000700000000000000" pitchFamily="2" charset="0"/>
              </a:rPr>
              <a:t>Welcome!</a:t>
            </a:r>
            <a:endParaRPr lang="en-GB" sz="6000" b="1" dirty="0">
              <a:solidFill>
                <a:schemeClr val="accent6"/>
              </a:solidFill>
              <a:latin typeface="Montserrat SemiBold" panose="00000700000000000000" pitchFamily="2" charset="0"/>
            </a:endParaRPr>
          </a:p>
        </p:txBody>
      </p:sp>
      <p:sp>
        <p:nvSpPr>
          <p:cNvPr id="5" name="Content Placeholder 2">
            <a:extLst>
              <a:ext uri="{FF2B5EF4-FFF2-40B4-BE49-F238E27FC236}">
                <a16:creationId xmlns:a16="http://schemas.microsoft.com/office/drawing/2014/main" id="{63300107-6696-46F3-8D64-F146E552B45F}"/>
              </a:ext>
            </a:extLst>
          </p:cNvPr>
          <p:cNvSpPr>
            <a:spLocks noGrp="1"/>
          </p:cNvSpPr>
          <p:nvPr>
            <p:ph idx="1"/>
          </p:nvPr>
        </p:nvSpPr>
        <p:spPr>
          <a:xfrm>
            <a:off x="838200" y="1825625"/>
            <a:ext cx="10515600" cy="4351338"/>
          </a:xfrm>
        </p:spPr>
        <p:txBody>
          <a:bodyPr/>
          <a:lstStyle/>
          <a:p>
            <a:pPr marL="514350" indent="-514350">
              <a:buSzPct val="150000"/>
              <a:buFont typeface="+mj-lt"/>
              <a:buAutoNum type="arabicPeriod"/>
            </a:pPr>
            <a:r>
              <a:rPr lang="en-GB" dirty="0">
                <a:latin typeface="Gotham Book" pitchFamily="50" charset="0"/>
              </a:rPr>
              <a:t>Get connected to the Wi-Fi</a:t>
            </a:r>
            <a:br>
              <a:rPr lang="en-GB" dirty="0">
                <a:latin typeface="Gotham Book" pitchFamily="50" charset="0"/>
              </a:rPr>
            </a:br>
            <a:endParaRPr lang="en-GB" dirty="0">
              <a:latin typeface="Gotham Book" pitchFamily="50" charset="0"/>
            </a:endParaRPr>
          </a:p>
          <a:p>
            <a:pPr marL="514350" indent="-514350">
              <a:buSzPct val="150000"/>
              <a:buFont typeface="+mj-lt"/>
              <a:buAutoNum type="arabicPeriod"/>
            </a:pPr>
            <a:r>
              <a:rPr lang="en-GB" dirty="0">
                <a:latin typeface="Gotham Book" pitchFamily="50" charset="0"/>
              </a:rPr>
              <a:t>Find the workshop materials </a:t>
            </a:r>
            <a:br>
              <a:rPr lang="en-GB" sz="1800" dirty="0">
                <a:latin typeface="Gotham Book" pitchFamily="50" charset="0"/>
              </a:rPr>
            </a:br>
            <a:r>
              <a:rPr lang="en-GB" sz="1800" dirty="0">
                <a:solidFill>
                  <a:schemeClr val="accent6"/>
                </a:solidFill>
                <a:latin typeface="Gotham Book" pitchFamily="50" charset="0"/>
              </a:rPr>
              <a:t>https://github.com/CSHoggard/-cologne_workshop</a:t>
            </a:r>
            <a:br>
              <a:rPr lang="en-GB" sz="1800" dirty="0">
                <a:latin typeface="Gotham Book" pitchFamily="50" charset="0"/>
              </a:rPr>
            </a:br>
            <a:endParaRPr lang="en-GB" sz="1800" dirty="0">
              <a:latin typeface="Gotham Book" pitchFamily="50" charset="0"/>
            </a:endParaRPr>
          </a:p>
          <a:p>
            <a:pPr marL="514350" indent="-514350">
              <a:buSzPct val="150000"/>
              <a:buFont typeface="+mj-lt"/>
              <a:buAutoNum type="arabicPeriod"/>
            </a:pPr>
            <a:r>
              <a:rPr lang="en-GB" dirty="0">
                <a:latin typeface="Gotham Book" pitchFamily="50" charset="0"/>
              </a:rPr>
              <a:t>Ensure R/</a:t>
            </a:r>
            <a:r>
              <a:rPr lang="en-GB" dirty="0" err="1">
                <a:latin typeface="Gotham Book" pitchFamily="50" charset="0"/>
              </a:rPr>
              <a:t>Rstudio</a:t>
            </a:r>
            <a:r>
              <a:rPr lang="en-GB" dirty="0">
                <a:latin typeface="Gotham Book" pitchFamily="50" charset="0"/>
              </a:rPr>
              <a:t> are on your laptop</a:t>
            </a:r>
            <a:br>
              <a:rPr lang="en-GB" dirty="0">
                <a:latin typeface="Gotham Book" pitchFamily="50" charset="0"/>
              </a:rPr>
            </a:br>
            <a:endParaRPr lang="en-GB" dirty="0">
              <a:latin typeface="Gotham Book" pitchFamily="50" charset="0"/>
            </a:endParaRPr>
          </a:p>
          <a:p>
            <a:pPr marL="514350" indent="-514350">
              <a:buSzPct val="150000"/>
              <a:buFont typeface="+mj-lt"/>
              <a:buAutoNum type="arabicPeriod"/>
            </a:pPr>
            <a:r>
              <a:rPr lang="en-GB" dirty="0">
                <a:latin typeface="Gotham Book" pitchFamily="50" charset="0"/>
              </a:rPr>
              <a:t>Stuck? Please ask for help!</a:t>
            </a:r>
          </a:p>
        </p:txBody>
      </p:sp>
      <p:cxnSp>
        <p:nvCxnSpPr>
          <p:cNvPr id="6" name="Straight Connector 5">
            <a:extLst>
              <a:ext uri="{FF2B5EF4-FFF2-40B4-BE49-F238E27FC236}">
                <a16:creationId xmlns:a16="http://schemas.microsoft.com/office/drawing/2014/main" id="{7A2BCF41-9901-4FC9-9010-4A2F53DB1B45}"/>
              </a:ext>
            </a:extLst>
          </p:cNvPr>
          <p:cNvCxnSpPr>
            <a:cxnSpLocks/>
          </p:cNvCxnSpPr>
          <p:nvPr/>
        </p:nvCxnSpPr>
        <p:spPr>
          <a:xfrm>
            <a:off x="522514" y="6374674"/>
            <a:ext cx="11168743"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0C066BC-CCDC-4648-9B1A-7956E422F268}"/>
              </a:ext>
            </a:extLst>
          </p:cNvPr>
          <p:cNvSpPr/>
          <p:nvPr/>
        </p:nvSpPr>
        <p:spPr>
          <a:xfrm>
            <a:off x="305889"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7FD4F0B-C0BD-46E0-8B0C-28E8CA547B19}"/>
              </a:ext>
            </a:extLst>
          </p:cNvPr>
          <p:cNvSpPr/>
          <p:nvPr/>
        </p:nvSpPr>
        <p:spPr>
          <a:xfrm>
            <a:off x="11479711"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383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albrecht durer geometric morphometrics">
            <a:extLst>
              <a:ext uri="{FF2B5EF4-FFF2-40B4-BE49-F238E27FC236}">
                <a16:creationId xmlns:a16="http://schemas.microsoft.com/office/drawing/2014/main" id="{26BDB9CE-744D-4279-98EB-939F2228B9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2748" y="131153"/>
            <a:ext cx="5946503" cy="61515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8E563A-4AF5-40F1-8A66-BC10AEB23402}"/>
              </a:ext>
            </a:extLst>
          </p:cNvPr>
          <p:cNvSpPr/>
          <p:nvPr/>
        </p:nvSpPr>
        <p:spPr>
          <a:xfrm>
            <a:off x="7424057" y="6435893"/>
            <a:ext cx="4767943" cy="369332"/>
          </a:xfrm>
          <a:prstGeom prst="rect">
            <a:avLst/>
          </a:prstGeom>
        </p:spPr>
        <p:txBody>
          <a:bodyPr wrap="square">
            <a:spAutoFit/>
          </a:bodyPr>
          <a:lstStyle/>
          <a:p>
            <a:r>
              <a:rPr lang="pt-BR" sz="900" dirty="0">
                <a:solidFill>
                  <a:schemeClr val="accent6"/>
                </a:solidFill>
                <a:latin typeface="Montserrat" panose="00000500000000000000" pitchFamily="2" charset="0"/>
              </a:rPr>
              <a:t>Dü rer, A. (1528). De Symetria Partium in Rectis Formis Humanorum Corporum </a:t>
            </a:r>
            <a:r>
              <a:rPr lang="en-GB" sz="900" dirty="0">
                <a:solidFill>
                  <a:schemeClr val="accent6"/>
                </a:solidFill>
                <a:latin typeface="Montserrat" panose="00000500000000000000" pitchFamily="2" charset="0"/>
              </a:rPr>
              <a:t>Libri, German </a:t>
            </a:r>
            <a:r>
              <a:rPr lang="en-GB" sz="900" dirty="0" err="1">
                <a:solidFill>
                  <a:schemeClr val="accent6"/>
                </a:solidFill>
                <a:latin typeface="Montserrat" panose="00000500000000000000" pitchFamily="2" charset="0"/>
              </a:rPr>
              <a:t>edn</a:t>
            </a:r>
            <a:r>
              <a:rPr lang="en-GB" sz="900" dirty="0">
                <a:solidFill>
                  <a:schemeClr val="accent6"/>
                </a:solidFill>
                <a:latin typeface="Montserrat" panose="00000500000000000000" pitchFamily="2" charset="0"/>
              </a:rPr>
              <a:t>. </a:t>
            </a:r>
            <a:r>
              <a:rPr lang="en-GB" sz="900" dirty="0" err="1">
                <a:solidFill>
                  <a:schemeClr val="accent6"/>
                </a:solidFill>
                <a:latin typeface="Montserrat" panose="00000500000000000000" pitchFamily="2" charset="0"/>
              </a:rPr>
              <a:t>Patav</a:t>
            </a:r>
            <a:r>
              <a:rPr lang="en-GB" sz="900" dirty="0">
                <a:solidFill>
                  <a:schemeClr val="accent6"/>
                </a:solidFill>
                <a:latin typeface="Montserrat" panose="00000500000000000000" pitchFamily="2" charset="0"/>
              </a:rPr>
              <a:t>. Nuremberg: </a:t>
            </a:r>
            <a:r>
              <a:rPr lang="en-GB" sz="900" dirty="0" err="1">
                <a:solidFill>
                  <a:schemeClr val="accent6"/>
                </a:solidFill>
                <a:latin typeface="Montserrat" panose="00000500000000000000" pitchFamily="2" charset="0"/>
              </a:rPr>
              <a:t>Parisiis</a:t>
            </a:r>
            <a:r>
              <a:rPr lang="en-GB" sz="900" dirty="0">
                <a:solidFill>
                  <a:schemeClr val="accent6"/>
                </a:solidFill>
                <a:latin typeface="Montserrat" panose="00000500000000000000" pitchFamily="2" charset="0"/>
              </a:rPr>
              <a:t> </a:t>
            </a:r>
            <a:r>
              <a:rPr lang="en-GB" sz="900" dirty="0" err="1">
                <a:solidFill>
                  <a:schemeClr val="accent6"/>
                </a:solidFill>
                <a:latin typeface="Montserrat" panose="00000500000000000000" pitchFamily="2" charset="0"/>
              </a:rPr>
              <a:t>Curvi</a:t>
            </a:r>
            <a:r>
              <a:rPr lang="en-GB" sz="900" dirty="0">
                <a:solidFill>
                  <a:schemeClr val="accent6"/>
                </a:solidFill>
                <a:latin typeface="Montserrat" panose="00000500000000000000" pitchFamily="2" charset="0"/>
              </a:rPr>
              <a:t> ac recti </a:t>
            </a:r>
            <a:r>
              <a:rPr lang="en-GB" sz="900" dirty="0" err="1">
                <a:solidFill>
                  <a:schemeClr val="accent6"/>
                </a:solidFill>
                <a:latin typeface="Montserrat" panose="00000500000000000000" pitchFamily="2" charset="0"/>
              </a:rPr>
              <a:t>proportio</a:t>
            </a:r>
            <a:r>
              <a:rPr lang="en-GB" sz="900" dirty="0">
                <a:solidFill>
                  <a:schemeClr val="accent6"/>
                </a:solidFill>
                <a:latin typeface="Montserrat" panose="00000500000000000000" pitchFamily="2" charset="0"/>
              </a:rPr>
              <a:t>.</a:t>
            </a:r>
            <a:endParaRPr lang="en-GB" sz="2000" dirty="0">
              <a:solidFill>
                <a:schemeClr val="accent6"/>
              </a:solidFill>
              <a:latin typeface="Montserrat" panose="00000500000000000000" pitchFamily="2" charset="0"/>
            </a:endParaRPr>
          </a:p>
        </p:txBody>
      </p:sp>
    </p:spTree>
    <p:extLst>
      <p:ext uri="{BB962C8B-B14F-4D97-AF65-F5344CB8AC3E}">
        <p14:creationId xmlns:p14="http://schemas.microsoft.com/office/powerpoint/2010/main" val="3325280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EC690E-8626-48EA-A816-8C648516917C}"/>
              </a:ext>
            </a:extLst>
          </p:cNvPr>
          <p:cNvSpPr/>
          <p:nvPr/>
        </p:nvSpPr>
        <p:spPr>
          <a:xfrm>
            <a:off x="409303" y="1829153"/>
            <a:ext cx="7101840" cy="4124206"/>
          </a:xfrm>
          <a:prstGeom prst="rect">
            <a:avLst/>
          </a:prstGeom>
        </p:spPr>
        <p:txBody>
          <a:bodyPr wrap="square">
            <a:spAutoFit/>
          </a:bodyPr>
          <a:lstStyle/>
          <a:p>
            <a:r>
              <a:rPr lang="en-GB" sz="2400" dirty="0">
                <a:solidFill>
                  <a:schemeClr val="accent6"/>
                </a:solidFill>
                <a:latin typeface="Montserrat SemiBold" panose="00000700000000000000" pitchFamily="2" charset="0"/>
              </a:rPr>
              <a:t>Sir D’Arcy Wentworth Thompson</a:t>
            </a:r>
            <a:r>
              <a:rPr lang="en-GB" sz="2800" dirty="0">
                <a:solidFill>
                  <a:schemeClr val="accent6"/>
                </a:solidFill>
                <a:latin typeface="Montserrat SemiBold" panose="00000700000000000000" pitchFamily="2" charset="0"/>
              </a:rPr>
              <a:t> </a:t>
            </a:r>
            <a:r>
              <a:rPr lang="en-GB" sz="1400" dirty="0">
                <a:solidFill>
                  <a:schemeClr val="accent6"/>
                </a:solidFill>
                <a:latin typeface="Montserrat" panose="00000500000000000000" pitchFamily="2" charset="0"/>
              </a:rPr>
              <a:t>(1860-1948)</a:t>
            </a:r>
            <a:r>
              <a:rPr lang="en-GB" dirty="0">
                <a:solidFill>
                  <a:schemeClr val="accent6"/>
                </a:solidFill>
                <a:latin typeface="Montserrat" panose="00000500000000000000" pitchFamily="2" charset="0"/>
              </a:rPr>
              <a:t> </a:t>
            </a:r>
            <a:br>
              <a:rPr lang="en-GB" dirty="0">
                <a:latin typeface="Montserrat" panose="00000500000000000000" pitchFamily="2" charset="0"/>
              </a:rPr>
            </a:br>
            <a:endParaRPr lang="en-GB" dirty="0">
              <a:latin typeface="Montserrat" panose="00000500000000000000" pitchFamily="2" charset="0"/>
            </a:endParaRPr>
          </a:p>
          <a:p>
            <a:pPr marL="571500" indent="-571500">
              <a:buFont typeface="Wingdings" panose="05000000000000000000" pitchFamily="2" charset="2"/>
              <a:buChar char="§"/>
            </a:pPr>
            <a:r>
              <a:rPr lang="en-GB" sz="1600" dirty="0">
                <a:latin typeface="Montserrat" panose="00000500000000000000" pitchFamily="2" charset="0"/>
              </a:rPr>
              <a:t>Biologist, mathematician and classics scholar</a:t>
            </a:r>
            <a:br>
              <a:rPr lang="en-GB" sz="1600" dirty="0">
                <a:latin typeface="Montserrat" panose="00000500000000000000" pitchFamily="2" charset="0"/>
              </a:rPr>
            </a:br>
            <a:endParaRPr lang="en-GB" sz="1600" dirty="0">
              <a:latin typeface="Montserrat" panose="00000500000000000000" pitchFamily="2" charset="0"/>
            </a:endParaRPr>
          </a:p>
          <a:p>
            <a:pPr marL="571500" indent="-571500">
              <a:buFont typeface="Wingdings" panose="05000000000000000000" pitchFamily="2" charset="2"/>
              <a:buChar char="§"/>
            </a:pPr>
            <a:r>
              <a:rPr lang="en-GB" sz="1600" dirty="0">
                <a:latin typeface="Montserrat" panose="00000500000000000000" pitchFamily="2" charset="0"/>
              </a:rPr>
              <a:t>Famous for his quotes on the mathematical beauty of nature (inspired Huxley, Turing, Lévi-</a:t>
            </a:r>
            <a:r>
              <a:rPr lang="en-GB" sz="1600" dirty="0" err="1">
                <a:latin typeface="Montserrat" panose="00000500000000000000" pitchFamily="2" charset="0"/>
              </a:rPr>
              <a:t>Straussand</a:t>
            </a:r>
            <a:r>
              <a:rPr lang="en-GB" sz="1600" dirty="0">
                <a:latin typeface="Montserrat" panose="00000500000000000000" pitchFamily="2" charset="0"/>
              </a:rPr>
              <a:t> van der </a:t>
            </a:r>
            <a:r>
              <a:rPr lang="en-GB" sz="1600" dirty="0" err="1">
                <a:latin typeface="Montserrat" panose="00000500000000000000" pitchFamily="2" charset="0"/>
              </a:rPr>
              <a:t>Rohe</a:t>
            </a:r>
            <a:r>
              <a:rPr lang="en-GB" sz="1600" dirty="0">
                <a:latin typeface="Montserrat" panose="00000500000000000000" pitchFamily="2" charset="0"/>
              </a:rPr>
              <a:t>)</a:t>
            </a:r>
            <a:br>
              <a:rPr lang="en-GB" sz="1600" dirty="0">
                <a:latin typeface="Montserrat" panose="00000500000000000000" pitchFamily="2" charset="0"/>
              </a:rPr>
            </a:br>
            <a:br>
              <a:rPr lang="en-GB" sz="1600" dirty="0">
                <a:latin typeface="Montserrat" panose="00000500000000000000" pitchFamily="2" charset="0"/>
              </a:rPr>
            </a:br>
            <a:endParaRPr lang="en-GB" sz="1600" dirty="0">
              <a:solidFill>
                <a:schemeClr val="accent6"/>
              </a:solidFill>
              <a:latin typeface="Montserrat" panose="00000500000000000000" pitchFamily="2" charset="0"/>
            </a:endParaRPr>
          </a:p>
          <a:p>
            <a:r>
              <a:rPr lang="en-GB" sz="2400" dirty="0">
                <a:solidFill>
                  <a:schemeClr val="accent6"/>
                </a:solidFill>
                <a:latin typeface="Montserrat SemiBold" panose="00000700000000000000" pitchFamily="2" charset="0"/>
              </a:rPr>
              <a:t>On Growth and Form </a:t>
            </a:r>
            <a:r>
              <a:rPr lang="en-GB" sz="1600" dirty="0">
                <a:solidFill>
                  <a:schemeClr val="accent6"/>
                </a:solidFill>
                <a:latin typeface="Montserrat" panose="00000500000000000000" pitchFamily="2" charset="0"/>
              </a:rPr>
              <a:t>(1917)</a:t>
            </a:r>
            <a:br>
              <a:rPr lang="en-GB" sz="1600" b="1" dirty="0">
                <a:latin typeface="Montserrat" panose="00000500000000000000" pitchFamily="2" charset="0"/>
              </a:rPr>
            </a:br>
            <a:endParaRPr lang="en-GB" sz="1600" b="1"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Fundamental book documenting the process of body structures formed in plants and animals</a:t>
            </a:r>
            <a:br>
              <a:rPr lang="en-GB" sz="1600" dirty="0">
                <a:latin typeface="Montserrat" panose="00000500000000000000" pitchFamily="2" charset="0"/>
              </a:rPr>
            </a:br>
            <a:endParaRPr lang="en-GB" sz="1600" dirty="0">
              <a:latin typeface="Montserrat" panose="00000500000000000000" pitchFamily="2" charset="0"/>
            </a:endParaRPr>
          </a:p>
          <a:p>
            <a:pPr marL="546300" indent="-571500">
              <a:buFont typeface="Wingdings" panose="05000000000000000000" pitchFamily="2" charset="2"/>
              <a:buChar char="§"/>
            </a:pPr>
            <a:r>
              <a:rPr lang="en-GB" sz="1600" dirty="0">
                <a:latin typeface="Montserrat" panose="00000500000000000000" pitchFamily="2" charset="0"/>
              </a:rPr>
              <a:t>Emphasis on mathematical structures accounting for biological diversity</a:t>
            </a:r>
          </a:p>
        </p:txBody>
      </p:sp>
      <p:pic>
        <p:nvPicPr>
          <p:cNvPr id="5" name="Picture 4" descr="A person wearing a hat&#10;&#10;Description automatically generated">
            <a:extLst>
              <a:ext uri="{FF2B5EF4-FFF2-40B4-BE49-F238E27FC236}">
                <a16:creationId xmlns:a16="http://schemas.microsoft.com/office/drawing/2014/main" id="{A943776C-05A9-46D6-9315-C45E3FF89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5232" y="522514"/>
            <a:ext cx="4097465" cy="6113417"/>
          </a:xfrm>
          <a:prstGeom prst="rect">
            <a:avLst/>
          </a:prstGeom>
        </p:spPr>
      </p:pic>
    </p:spTree>
    <p:extLst>
      <p:ext uri="{BB962C8B-B14F-4D97-AF65-F5344CB8AC3E}">
        <p14:creationId xmlns:p14="http://schemas.microsoft.com/office/powerpoint/2010/main" val="3621087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mage result for d'arcy thompson fish">
            <a:extLst>
              <a:ext uri="{FF2B5EF4-FFF2-40B4-BE49-F238E27FC236}">
                <a16:creationId xmlns:a16="http://schemas.microsoft.com/office/drawing/2014/main" id="{8EF6886A-DDE8-4CB2-8A93-DFADCF48659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87"/>
          <a:stretch/>
        </p:blipFill>
        <p:spPr bwMode="auto">
          <a:xfrm>
            <a:off x="7233707" y="303057"/>
            <a:ext cx="2897477" cy="40102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Growth and Form 1st Edition 1917 title page.jpg">
            <a:extLst>
              <a:ext uri="{FF2B5EF4-FFF2-40B4-BE49-F238E27FC236}">
                <a16:creationId xmlns:a16="http://schemas.microsoft.com/office/drawing/2014/main" id="{B502B914-0598-4425-BF8A-59706CD1C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41" y="264402"/>
            <a:ext cx="3848150" cy="63291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3E8D8E4-5D1B-4AA5-BCA2-8F06AB9A3703}"/>
              </a:ext>
            </a:extLst>
          </p:cNvPr>
          <p:cNvSpPr/>
          <p:nvPr/>
        </p:nvSpPr>
        <p:spPr>
          <a:xfrm>
            <a:off x="5634446" y="4814390"/>
            <a:ext cx="6096000" cy="646331"/>
          </a:xfrm>
          <a:prstGeom prst="rect">
            <a:avLst/>
          </a:prstGeom>
        </p:spPr>
        <p:txBody>
          <a:bodyPr>
            <a:spAutoFit/>
          </a:bodyPr>
          <a:lstStyle/>
          <a:p>
            <a:pPr algn="ctr"/>
            <a:r>
              <a:rPr lang="en-GB" sz="1200" dirty="0">
                <a:latin typeface="Montserrat" panose="00000500000000000000" pitchFamily="2" charset="0"/>
              </a:rPr>
              <a:t>“The harmony of the world is made manifest in Form and Number, and the heart and soul and all the poetry of Natural Philosophy are embodied in the concept of mathematical beauty.” </a:t>
            </a:r>
          </a:p>
        </p:txBody>
      </p:sp>
      <p:sp>
        <p:nvSpPr>
          <p:cNvPr id="7" name="Rectangle 6">
            <a:extLst>
              <a:ext uri="{FF2B5EF4-FFF2-40B4-BE49-F238E27FC236}">
                <a16:creationId xmlns:a16="http://schemas.microsoft.com/office/drawing/2014/main" id="{BC615AAE-7350-4CE1-9118-A3F4E97593F6}"/>
              </a:ext>
            </a:extLst>
          </p:cNvPr>
          <p:cNvSpPr/>
          <p:nvPr/>
        </p:nvSpPr>
        <p:spPr>
          <a:xfrm>
            <a:off x="5634446" y="6462793"/>
            <a:ext cx="6096000" cy="261610"/>
          </a:xfrm>
          <a:prstGeom prst="rect">
            <a:avLst/>
          </a:prstGeom>
        </p:spPr>
        <p:txBody>
          <a:bodyPr>
            <a:spAutoFit/>
          </a:bodyPr>
          <a:lstStyle/>
          <a:p>
            <a:pPr algn="ctr"/>
            <a:r>
              <a:rPr lang="en-GB" sz="1100" dirty="0">
                <a:solidFill>
                  <a:schemeClr val="accent6"/>
                </a:solidFill>
                <a:latin typeface="Montserrat" panose="00000500000000000000" pitchFamily="2" charset="0"/>
              </a:rPr>
              <a:t>Thompson, D.W. (1917). On Growth and Form. Cambridge University Press.</a:t>
            </a:r>
          </a:p>
        </p:txBody>
      </p:sp>
    </p:spTree>
    <p:extLst>
      <p:ext uri="{BB962C8B-B14F-4D97-AF65-F5344CB8AC3E}">
        <p14:creationId xmlns:p14="http://schemas.microsoft.com/office/powerpoint/2010/main" val="3212777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BF2AB2-44AD-496B-9C2E-A01BFB9FC9C8}"/>
              </a:ext>
            </a:extLst>
          </p:cNvPr>
          <p:cNvSpPr/>
          <p:nvPr/>
        </p:nvSpPr>
        <p:spPr>
          <a:xfrm>
            <a:off x="409303" y="1319701"/>
            <a:ext cx="7101840" cy="4620624"/>
          </a:xfrm>
          <a:prstGeom prst="rect">
            <a:avLst/>
          </a:prstGeom>
        </p:spPr>
        <p:txBody>
          <a:bodyPr wrap="square">
            <a:spAutoFit/>
          </a:bodyPr>
          <a:lstStyle/>
          <a:p>
            <a:r>
              <a:rPr lang="en-GB" sz="2400" dirty="0">
                <a:solidFill>
                  <a:schemeClr val="accent6"/>
                </a:solidFill>
                <a:latin typeface="Montserrat SemiBold" panose="00000700000000000000" pitchFamily="2" charset="0"/>
              </a:rPr>
              <a:t>Towards a statistical framework…</a:t>
            </a:r>
            <a:br>
              <a:rPr lang="en-GB" sz="2400" dirty="0">
                <a:solidFill>
                  <a:schemeClr val="accent6"/>
                </a:solidFill>
                <a:latin typeface="Montserrat SemiBold" panose="00000700000000000000" pitchFamily="2" charset="0"/>
              </a:rPr>
            </a:br>
            <a:endParaRPr lang="en-GB" dirty="0">
              <a:solidFill>
                <a:schemeClr val="accent6"/>
              </a:solidFill>
              <a:latin typeface="Montserrat" panose="00000500000000000000" pitchFamily="2" charset="0"/>
            </a:endParaRPr>
          </a:p>
          <a:p>
            <a:r>
              <a:rPr lang="en-GB" sz="1600" dirty="0">
                <a:latin typeface="Montserrat" panose="00000500000000000000" pitchFamily="2" charset="0"/>
              </a:rPr>
              <a:t>From the 1960s onwards...</a:t>
            </a:r>
            <a:br>
              <a:rPr lang="en-GB" sz="1600" dirty="0">
                <a:latin typeface="Montserrat" panose="00000500000000000000" pitchFamily="2" charset="0"/>
              </a:rPr>
            </a:br>
            <a:endParaRPr lang="en-GB" sz="1600" dirty="0">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Fred Bookstein</a:t>
            </a:r>
            <a:br>
              <a:rPr lang="en-GB" sz="1600" kern="0" dirty="0">
                <a:solidFill>
                  <a:srgbClr val="000000"/>
                </a:solidFill>
                <a:latin typeface="Montserrat" panose="00000500000000000000" pitchFamily="2" charset="0"/>
              </a:rPr>
            </a:br>
            <a:endParaRPr lang="en-GB" sz="1600" kern="0" dirty="0">
              <a:solidFill>
                <a:srgbClr val="000000"/>
              </a:solidFill>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Dennis Slice</a:t>
            </a:r>
            <a:br>
              <a:rPr lang="en-GB" sz="1600" kern="0" dirty="0">
                <a:solidFill>
                  <a:srgbClr val="000000"/>
                </a:solidFill>
                <a:latin typeface="Montserrat" panose="00000500000000000000" pitchFamily="2" charset="0"/>
              </a:rPr>
            </a:br>
            <a:endParaRPr lang="en-GB" sz="1600" kern="0" dirty="0">
              <a:solidFill>
                <a:srgbClr val="000000"/>
              </a:solidFill>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Miriam Zelditch</a:t>
            </a:r>
            <a:br>
              <a:rPr lang="en-GB" sz="1600" kern="0" dirty="0">
                <a:solidFill>
                  <a:srgbClr val="000000"/>
                </a:solidFill>
                <a:latin typeface="Montserrat" panose="00000500000000000000" pitchFamily="2" charset="0"/>
              </a:rPr>
            </a:br>
            <a:endParaRPr lang="en-GB" sz="1600" kern="0" dirty="0">
              <a:solidFill>
                <a:srgbClr val="000000"/>
              </a:solidFill>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Norman MacLeod</a:t>
            </a:r>
            <a:br>
              <a:rPr lang="en-GB" sz="1600" kern="0" dirty="0">
                <a:solidFill>
                  <a:srgbClr val="000000"/>
                </a:solidFill>
                <a:latin typeface="Montserrat" panose="00000500000000000000" pitchFamily="2" charset="0"/>
              </a:rPr>
            </a:br>
            <a:endParaRPr lang="en-GB" sz="1600" kern="0" dirty="0">
              <a:solidFill>
                <a:srgbClr val="000000"/>
              </a:solidFill>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Ian Dryden and </a:t>
            </a:r>
            <a:r>
              <a:rPr lang="en-GB" sz="1600" kern="0" dirty="0" err="1">
                <a:solidFill>
                  <a:srgbClr val="000000"/>
                </a:solidFill>
                <a:latin typeface="Montserrat" panose="00000500000000000000" pitchFamily="2" charset="0"/>
              </a:rPr>
              <a:t>Kanti</a:t>
            </a:r>
            <a:r>
              <a:rPr lang="en-GB" sz="1600" kern="0" dirty="0">
                <a:solidFill>
                  <a:srgbClr val="000000"/>
                </a:solidFill>
                <a:latin typeface="Montserrat" panose="00000500000000000000" pitchFamily="2" charset="0"/>
              </a:rPr>
              <a:t> </a:t>
            </a:r>
            <a:r>
              <a:rPr lang="en-GB" sz="1600" kern="0" dirty="0" err="1">
                <a:solidFill>
                  <a:srgbClr val="000000"/>
                </a:solidFill>
                <a:latin typeface="Montserrat" panose="00000500000000000000" pitchFamily="2" charset="0"/>
              </a:rPr>
              <a:t>Mardia</a:t>
            </a:r>
            <a:br>
              <a:rPr lang="en-GB" sz="1600" kern="0" dirty="0">
                <a:solidFill>
                  <a:srgbClr val="000000"/>
                </a:solidFill>
                <a:latin typeface="Montserrat" panose="00000500000000000000" pitchFamily="2" charset="0"/>
              </a:rPr>
            </a:br>
            <a:endParaRPr lang="en-GB" sz="1600" kern="0" dirty="0">
              <a:solidFill>
                <a:srgbClr val="000000"/>
              </a:solidFill>
              <a:latin typeface="Montserrat" panose="00000500000000000000" pitchFamily="2" charset="0"/>
            </a:endParaRP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600" kern="0" dirty="0">
                <a:solidFill>
                  <a:srgbClr val="000000"/>
                </a:solidFill>
                <a:latin typeface="Montserrat" panose="00000500000000000000" pitchFamily="2" charset="0"/>
              </a:rPr>
              <a:t>James Rohlf</a:t>
            </a:r>
          </a:p>
          <a:p>
            <a:pPr marL="571500" indent="-571500">
              <a:buFont typeface="Wingdings" panose="05000000000000000000" pitchFamily="2" charset="2"/>
              <a:buChar char="§"/>
            </a:pPr>
            <a:endParaRPr lang="en-GB" sz="1600" dirty="0">
              <a:latin typeface="Montserrat" panose="00000500000000000000" pitchFamily="2" charset="0"/>
            </a:endParaRPr>
          </a:p>
        </p:txBody>
      </p:sp>
      <p:pic>
        <p:nvPicPr>
          <p:cNvPr id="9" name="Picture 8" descr="A close up of a sign&#10;&#10;Description automatically generated">
            <a:extLst>
              <a:ext uri="{FF2B5EF4-FFF2-40B4-BE49-F238E27FC236}">
                <a16:creationId xmlns:a16="http://schemas.microsoft.com/office/drawing/2014/main" id="{555913C1-0203-4690-B4E4-D9EA82732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813" y="681500"/>
            <a:ext cx="3857490" cy="5495000"/>
          </a:xfrm>
          <a:prstGeom prst="rect">
            <a:avLst/>
          </a:prstGeom>
        </p:spPr>
      </p:pic>
    </p:spTree>
    <p:extLst>
      <p:ext uri="{BB962C8B-B14F-4D97-AF65-F5344CB8AC3E}">
        <p14:creationId xmlns:p14="http://schemas.microsoft.com/office/powerpoint/2010/main" val="411496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316196-D9BE-4CD7-A51D-9CE996129600}"/>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C8EB926-2680-4EC7-8A21-C123F14A7927}"/>
              </a:ext>
            </a:extLst>
          </p:cNvPr>
          <p:cNvSpPr txBox="1"/>
          <p:nvPr/>
        </p:nvSpPr>
        <p:spPr>
          <a:xfrm>
            <a:off x="522515" y="6153333"/>
            <a:ext cx="7334793" cy="461665"/>
          </a:xfrm>
          <a:prstGeom prst="rect">
            <a:avLst/>
          </a:prstGeom>
          <a:noFill/>
        </p:spPr>
        <p:txBody>
          <a:bodyPr wrap="square" rtlCol="0">
            <a:spAutoFit/>
          </a:bodyPr>
          <a:lstStyle/>
          <a:p>
            <a:r>
              <a:rPr lang="en-GB" sz="2400" dirty="0">
                <a:solidFill>
                  <a:schemeClr val="bg1"/>
                </a:solidFill>
                <a:latin typeface="Montserrat" panose="00000500000000000000" pitchFamily="2" charset="0"/>
              </a:rPr>
              <a:t>How do we ‘do’ geometric morphometrics</a:t>
            </a:r>
          </a:p>
        </p:txBody>
      </p:sp>
      <p:pic>
        <p:nvPicPr>
          <p:cNvPr id="7" name="Graphic 6">
            <a:extLst>
              <a:ext uri="{FF2B5EF4-FFF2-40B4-BE49-F238E27FC236}">
                <a16:creationId xmlns:a16="http://schemas.microsoft.com/office/drawing/2014/main" id="{D53301D0-02F3-4375-8590-E32EB34C5D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377" y="600278"/>
            <a:ext cx="4511040" cy="6014720"/>
          </a:xfrm>
          <a:prstGeom prst="rect">
            <a:avLst/>
          </a:prstGeom>
        </p:spPr>
      </p:pic>
      <p:sp>
        <p:nvSpPr>
          <p:cNvPr id="8" name="TextBox 7">
            <a:extLst>
              <a:ext uri="{FF2B5EF4-FFF2-40B4-BE49-F238E27FC236}">
                <a16:creationId xmlns:a16="http://schemas.microsoft.com/office/drawing/2014/main" id="{374A1084-31DF-42F2-8DD3-6122D2B7B685}"/>
              </a:ext>
            </a:extLst>
          </p:cNvPr>
          <p:cNvSpPr txBox="1"/>
          <p:nvPr/>
        </p:nvSpPr>
        <p:spPr>
          <a:xfrm>
            <a:off x="522514" y="6517836"/>
            <a:ext cx="7334793" cy="307777"/>
          </a:xfrm>
          <a:prstGeom prst="rect">
            <a:avLst/>
          </a:prstGeom>
          <a:noFill/>
        </p:spPr>
        <p:txBody>
          <a:bodyPr wrap="square" rtlCol="0">
            <a:spAutoFit/>
          </a:bodyPr>
          <a:lstStyle/>
          <a:p>
            <a:r>
              <a:rPr lang="en-GB" sz="1400" dirty="0">
                <a:solidFill>
                  <a:schemeClr val="bg1"/>
                </a:solidFill>
                <a:latin typeface="Montserrat" panose="00000500000000000000" pitchFamily="2" charset="0"/>
              </a:rPr>
              <a:t>(Following the design study…)</a:t>
            </a:r>
          </a:p>
        </p:txBody>
      </p:sp>
    </p:spTree>
    <p:extLst>
      <p:ext uri="{BB962C8B-B14F-4D97-AF65-F5344CB8AC3E}">
        <p14:creationId xmlns:p14="http://schemas.microsoft.com/office/powerpoint/2010/main" val="476768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BEBC5D-6992-4915-A63F-C1D3479B73A8}"/>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solidFill>
            </a:endParaRPr>
          </a:p>
        </p:txBody>
      </p:sp>
      <p:sp>
        <p:nvSpPr>
          <p:cNvPr id="5" name="TextBox 4">
            <a:extLst>
              <a:ext uri="{FF2B5EF4-FFF2-40B4-BE49-F238E27FC236}">
                <a16:creationId xmlns:a16="http://schemas.microsoft.com/office/drawing/2014/main" id="{2F213642-75E8-4C90-9BD1-9961CBD95F7A}"/>
              </a:ext>
            </a:extLst>
          </p:cNvPr>
          <p:cNvSpPr txBox="1"/>
          <p:nvPr/>
        </p:nvSpPr>
        <p:spPr>
          <a:xfrm>
            <a:off x="585647" y="614681"/>
            <a:ext cx="9577256" cy="646331"/>
          </a:xfrm>
          <a:prstGeom prst="rect">
            <a:avLst/>
          </a:prstGeom>
          <a:noFill/>
        </p:spPr>
        <p:txBody>
          <a:bodyPr wrap="square" rtlCol="0">
            <a:spAutoFit/>
          </a:bodyPr>
          <a:lstStyle/>
          <a:p>
            <a:r>
              <a:rPr lang="en-GB" sz="3600" b="1" dirty="0">
                <a:solidFill>
                  <a:schemeClr val="accent6"/>
                </a:solidFill>
                <a:latin typeface="Montserrat ExtraBold" panose="00000900000000000000" pitchFamily="2" charset="0"/>
              </a:rPr>
              <a:t>Stage 1: Dataset creation</a:t>
            </a:r>
          </a:p>
        </p:txBody>
      </p:sp>
      <p:sp>
        <p:nvSpPr>
          <p:cNvPr id="6" name="Content Placeholder 2">
            <a:extLst>
              <a:ext uri="{FF2B5EF4-FFF2-40B4-BE49-F238E27FC236}">
                <a16:creationId xmlns:a16="http://schemas.microsoft.com/office/drawing/2014/main" id="{163C71D5-BBD6-4240-9CE7-1A1F55F6A7B5}"/>
              </a:ext>
            </a:extLst>
          </p:cNvPr>
          <p:cNvSpPr>
            <a:spLocks noGrp="1"/>
          </p:cNvSpPr>
          <p:nvPr>
            <p:ph idx="1"/>
          </p:nvPr>
        </p:nvSpPr>
        <p:spPr>
          <a:xfrm>
            <a:off x="838200" y="1825625"/>
            <a:ext cx="10515600" cy="4351338"/>
          </a:xfrm>
        </p:spPr>
        <p:txBody>
          <a:bodyPr>
            <a:normAutofit lnSpcReduction="10000"/>
          </a:bodyPr>
          <a:lstStyle/>
          <a:p>
            <a:pPr marL="0" indent="0">
              <a:buSzPct val="100000"/>
              <a:buNone/>
            </a:pPr>
            <a:r>
              <a:rPr lang="en-GB" sz="2000" dirty="0">
                <a:latin typeface="Montserrat Light" panose="00000400000000000000" pitchFamily="2" charset="0"/>
              </a:rPr>
              <a:t>Methods include…</a:t>
            </a:r>
            <a:br>
              <a:rPr lang="en-GB" sz="2000" dirty="0">
                <a:latin typeface="Montserrat Light" panose="00000400000000000000" pitchFamily="2" charset="0"/>
              </a:rPr>
            </a:br>
            <a:endParaRPr lang="en-GB" sz="2000" dirty="0">
              <a:latin typeface="Montserrat Light" panose="00000400000000000000" pitchFamily="2" charset="0"/>
            </a:endParaRPr>
          </a:p>
          <a:p>
            <a:pPr marL="1003500" lvl="1" indent="-571500" fontAlgn="base">
              <a:lnSpc>
                <a:spcPct val="99000"/>
              </a:lnSpc>
              <a:spcBef>
                <a:spcPts val="600"/>
              </a:spcBef>
              <a:spcAft>
                <a:spcPct val="0"/>
              </a:spcAft>
              <a:buClr>
                <a:schemeClr val="bg1"/>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CT scanning</a:t>
            </a:r>
            <a:br>
              <a:rPr lang="en-GB" sz="1800" kern="0" dirty="0">
                <a:solidFill>
                  <a:schemeClr val="accent6"/>
                </a:solidFill>
                <a:latin typeface="Montserrat Light" panose="00000400000000000000" pitchFamily="2" charset="0"/>
              </a:rPr>
            </a:br>
            <a:endParaRPr lang="en-GB" sz="1800" kern="0" dirty="0">
              <a:solidFill>
                <a:schemeClr val="accent6"/>
              </a:solidFill>
              <a:latin typeface="Montserrat Light" panose="00000400000000000000" pitchFamily="2" charset="0"/>
            </a:endParaRPr>
          </a:p>
          <a:p>
            <a:pPr marL="1003500" lvl="1" indent="-571500" fontAlgn="base">
              <a:lnSpc>
                <a:spcPct val="99000"/>
              </a:lnSpc>
              <a:spcBef>
                <a:spcPts val="600"/>
              </a:spcBef>
              <a:spcAft>
                <a:spcPct val="0"/>
              </a:spcAft>
              <a:buClr>
                <a:schemeClr val="bg1">
                  <a:lumMod val="95000"/>
                </a:schemeClr>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Photogrammetry</a:t>
            </a:r>
            <a:r>
              <a:rPr lang="en-GB" sz="1800" kern="0" dirty="0">
                <a:solidFill>
                  <a:schemeClr val="accent6"/>
                </a:solidFill>
                <a:latin typeface="Montserrat SemiBold" panose="00000700000000000000" pitchFamily="2" charset="0"/>
              </a:rPr>
              <a:t> </a:t>
            </a:r>
            <a:r>
              <a:rPr lang="en-GB" sz="1800" kern="0" dirty="0">
                <a:latin typeface="Montserrat Light" panose="00000400000000000000" pitchFamily="2" charset="0"/>
              </a:rPr>
              <a:t>and structure from motion </a:t>
            </a:r>
            <a:r>
              <a:rPr lang="en-GB" sz="1800" kern="0" dirty="0">
                <a:solidFill>
                  <a:schemeClr val="accent6"/>
                </a:solidFill>
                <a:latin typeface="Montserrat Light" panose="00000400000000000000" pitchFamily="2" charset="0"/>
              </a:rPr>
              <a:t>(</a:t>
            </a:r>
            <a:r>
              <a:rPr lang="en-GB" sz="1800" b="1" kern="0" dirty="0" err="1">
                <a:solidFill>
                  <a:schemeClr val="accent6"/>
                </a:solidFill>
                <a:latin typeface="Montserrat SemiBold" panose="00000700000000000000" pitchFamily="2" charset="0"/>
              </a:rPr>
              <a:t>SfM</a:t>
            </a:r>
            <a:r>
              <a:rPr lang="en-GB" sz="1800" kern="0" dirty="0">
                <a:solidFill>
                  <a:schemeClr val="accent6"/>
                </a:solidFill>
                <a:latin typeface="Montserrat Light" panose="00000400000000000000" pitchFamily="2" charset="0"/>
              </a:rPr>
              <a:t>) </a:t>
            </a:r>
            <a:r>
              <a:rPr lang="en-GB" sz="1800" kern="0" dirty="0">
                <a:latin typeface="Montserrat Light" panose="00000400000000000000" pitchFamily="2" charset="0"/>
              </a:rPr>
              <a:t>recording</a:t>
            </a:r>
            <a:br>
              <a:rPr lang="en-GB" sz="1800" kern="0" dirty="0">
                <a:solidFill>
                  <a:schemeClr val="accent6"/>
                </a:solidFill>
                <a:latin typeface="Montserrat Light" panose="00000400000000000000" pitchFamily="2" charset="0"/>
              </a:rPr>
            </a:br>
            <a:endParaRPr lang="en-GB" sz="1800" kern="0" dirty="0">
              <a:solidFill>
                <a:schemeClr val="accent6"/>
              </a:solidFill>
              <a:latin typeface="Montserrat Light" panose="00000400000000000000" pitchFamily="2" charset="0"/>
            </a:endParaRPr>
          </a:p>
          <a:p>
            <a:pPr marL="1003500" lvl="1" indent="-571500" fontAlgn="base">
              <a:lnSpc>
                <a:spcPct val="99000"/>
              </a:lnSpc>
              <a:spcBef>
                <a:spcPts val="600"/>
              </a:spcBef>
              <a:spcAft>
                <a:spcPct val="0"/>
              </a:spcAft>
              <a:buClr>
                <a:schemeClr val="bg1">
                  <a:lumMod val="95000"/>
                </a:schemeClr>
              </a:buClr>
              <a:buSzPct val="100000"/>
              <a:buFont typeface="Wingdings" panose="05000000000000000000" pitchFamily="2" charset="2"/>
              <a:buChar char="§"/>
            </a:pPr>
            <a:r>
              <a:rPr lang="en-GB" sz="1800" b="1" kern="0" dirty="0" err="1">
                <a:solidFill>
                  <a:schemeClr val="accent6"/>
                </a:solidFill>
                <a:latin typeface="Montserrat SemiBold" panose="00000700000000000000" pitchFamily="2" charset="0"/>
              </a:rPr>
              <a:t>Microphotogrammetry</a:t>
            </a:r>
            <a:br>
              <a:rPr lang="en-GB" sz="1800" kern="0" dirty="0">
                <a:solidFill>
                  <a:schemeClr val="accent6"/>
                </a:solidFill>
                <a:latin typeface="Montserrat Light" panose="00000400000000000000" pitchFamily="2" charset="0"/>
              </a:rPr>
            </a:br>
            <a:endParaRPr lang="en-GB" sz="1800" kern="0" dirty="0">
              <a:solidFill>
                <a:schemeClr val="accent6"/>
              </a:solidFill>
              <a:latin typeface="Montserrat Light" panose="00000400000000000000" pitchFamily="2" charset="0"/>
            </a:endParaRPr>
          </a:p>
          <a:p>
            <a:pPr marL="1003500" lvl="1" indent="-571500" fontAlgn="base">
              <a:lnSpc>
                <a:spcPct val="99000"/>
              </a:lnSpc>
              <a:spcBef>
                <a:spcPts val="600"/>
              </a:spcBef>
              <a:spcAft>
                <a:spcPct val="0"/>
              </a:spcAft>
              <a:buClr>
                <a:schemeClr val="bg1">
                  <a:lumMod val="95000"/>
                </a:schemeClr>
              </a:buClr>
              <a:buSzPct val="100000"/>
              <a:buFont typeface="Wingdings" panose="05000000000000000000" pitchFamily="2" charset="2"/>
              <a:buChar char="§"/>
            </a:pPr>
            <a:r>
              <a:rPr lang="en-GB" sz="1800" b="1" kern="0" dirty="0" err="1">
                <a:solidFill>
                  <a:schemeClr val="accent6"/>
                </a:solidFill>
                <a:latin typeface="Montserrat SemiBold" panose="00000700000000000000" pitchFamily="2" charset="0"/>
              </a:rPr>
              <a:t>Microscribe</a:t>
            </a:r>
            <a:br>
              <a:rPr lang="en-GB" sz="1800" kern="0" dirty="0">
                <a:solidFill>
                  <a:schemeClr val="accent6"/>
                </a:solidFill>
                <a:latin typeface="Montserrat Light" panose="00000400000000000000" pitchFamily="2" charset="0"/>
              </a:rPr>
            </a:br>
            <a:endParaRPr lang="en-GB" sz="1800" kern="0" dirty="0">
              <a:solidFill>
                <a:schemeClr val="accent6"/>
              </a:solidFill>
              <a:latin typeface="Montserrat Light" panose="00000400000000000000" pitchFamily="2" charset="0"/>
            </a:endParaRPr>
          </a:p>
          <a:p>
            <a:pPr marL="1003500" lvl="1" indent="-571500" fontAlgn="base">
              <a:lnSpc>
                <a:spcPct val="99000"/>
              </a:lnSpc>
              <a:spcBef>
                <a:spcPts val="600"/>
              </a:spcBef>
              <a:spcAft>
                <a:spcPct val="0"/>
              </a:spcAft>
              <a:buClr>
                <a:schemeClr val="bg1">
                  <a:lumMod val="95000"/>
                </a:schemeClr>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3D scanners </a:t>
            </a:r>
            <a:r>
              <a:rPr lang="en-GB" sz="1800" kern="0" dirty="0">
                <a:latin typeface="Montserrat Light" panose="00000400000000000000" pitchFamily="2" charset="0"/>
              </a:rPr>
              <a:t>(e.g. </a:t>
            </a:r>
            <a:r>
              <a:rPr lang="en-GB" sz="1800" kern="0" dirty="0" err="1">
                <a:latin typeface="Montserrat Light" panose="00000400000000000000" pitchFamily="2" charset="0"/>
              </a:rPr>
              <a:t>NextEngine</a:t>
            </a:r>
            <a:r>
              <a:rPr lang="en-GB" sz="1800" kern="0" dirty="0">
                <a:latin typeface="Montserrat Light" panose="00000400000000000000" pitchFamily="2" charset="0"/>
              </a:rPr>
              <a:t>)</a:t>
            </a:r>
            <a:br>
              <a:rPr lang="en-GB" sz="1800" kern="0" dirty="0">
                <a:latin typeface="Montserrat Light" panose="00000400000000000000" pitchFamily="2" charset="0"/>
              </a:rPr>
            </a:br>
            <a:endParaRPr lang="en-GB" sz="1800" kern="0" dirty="0">
              <a:latin typeface="Montserrat Light" panose="00000400000000000000" pitchFamily="2" charset="0"/>
            </a:endParaRPr>
          </a:p>
          <a:p>
            <a:pPr marL="1003500" lvl="1" indent="-571500" fontAlgn="base">
              <a:lnSpc>
                <a:spcPct val="99000"/>
              </a:lnSpc>
              <a:spcBef>
                <a:spcPts val="600"/>
              </a:spcBef>
              <a:spcAft>
                <a:spcPct val="0"/>
              </a:spcAft>
              <a:buClr>
                <a:schemeClr val="bg1">
                  <a:lumMod val="95000"/>
                </a:schemeClr>
              </a:buClr>
              <a:buSzPct val="100000"/>
              <a:buFont typeface="Wingdings" panose="05000000000000000000" pitchFamily="2" charset="2"/>
              <a:buChar char="§"/>
            </a:pPr>
            <a:r>
              <a:rPr lang="en-GB" sz="1800" kern="0" dirty="0">
                <a:latin typeface="Montserrat Light" panose="00000400000000000000" pitchFamily="2" charset="0"/>
              </a:rPr>
              <a:t>Data obtained from </a:t>
            </a:r>
            <a:r>
              <a:rPr lang="en-GB" sz="1800" b="1" kern="0" dirty="0">
                <a:solidFill>
                  <a:schemeClr val="accent6"/>
                </a:solidFill>
                <a:latin typeface="Montserrat SemiBold" panose="00000700000000000000" pitchFamily="2" charset="0"/>
              </a:rPr>
              <a:t>drawings</a:t>
            </a:r>
            <a:r>
              <a:rPr lang="en-GB" sz="1800" kern="0" dirty="0">
                <a:solidFill>
                  <a:schemeClr val="accent6"/>
                </a:solidFill>
                <a:latin typeface="Montserrat Light" panose="00000400000000000000" pitchFamily="2" charset="0"/>
              </a:rPr>
              <a:t> </a:t>
            </a:r>
            <a:r>
              <a:rPr lang="en-GB" sz="1800" kern="0" dirty="0">
                <a:latin typeface="Montserrat Light" panose="00000400000000000000" pitchFamily="2" charset="0"/>
              </a:rPr>
              <a:t>and</a:t>
            </a:r>
            <a:r>
              <a:rPr lang="en-GB" sz="1800" kern="0" dirty="0">
                <a:solidFill>
                  <a:schemeClr val="accent6"/>
                </a:solidFill>
                <a:latin typeface="Montserrat Light" panose="00000400000000000000" pitchFamily="2" charset="0"/>
              </a:rPr>
              <a:t> </a:t>
            </a:r>
            <a:r>
              <a:rPr lang="en-GB" sz="1800" b="1" kern="0" dirty="0">
                <a:solidFill>
                  <a:schemeClr val="accent6"/>
                </a:solidFill>
                <a:latin typeface="Montserrat SemiBold" panose="00000700000000000000" pitchFamily="2" charset="0"/>
              </a:rPr>
              <a:t>photographs</a:t>
            </a:r>
            <a:r>
              <a:rPr lang="en-GB" sz="1800" kern="0" dirty="0">
                <a:solidFill>
                  <a:schemeClr val="accent6"/>
                </a:solidFill>
                <a:latin typeface="Montserrat Light" panose="00000400000000000000" pitchFamily="2" charset="0"/>
              </a:rPr>
              <a:t> </a:t>
            </a:r>
            <a:br>
              <a:rPr lang="en-GB" sz="1800" kern="0" dirty="0">
                <a:solidFill>
                  <a:schemeClr val="accent6"/>
                </a:solidFill>
                <a:latin typeface="Montserrat Light" panose="00000400000000000000" pitchFamily="2" charset="0"/>
              </a:rPr>
            </a:br>
            <a:endParaRPr lang="en-GB" sz="1800" kern="0" dirty="0">
              <a:solidFill>
                <a:schemeClr val="accent6"/>
              </a:solidFill>
              <a:latin typeface="Montserrat Light" panose="00000400000000000000" pitchFamily="2" charset="0"/>
            </a:endParaRPr>
          </a:p>
          <a:p>
            <a:pPr marL="0" indent="-25200" fontAlgn="base">
              <a:lnSpc>
                <a:spcPct val="99000"/>
              </a:lnSpc>
              <a:spcBef>
                <a:spcPts val="600"/>
              </a:spcBef>
              <a:spcAft>
                <a:spcPct val="0"/>
              </a:spcAft>
              <a:buClr>
                <a:srgbClr val="000000"/>
              </a:buClr>
              <a:buSzPct val="100000"/>
              <a:buNone/>
            </a:pPr>
            <a:r>
              <a:rPr lang="en-GB" sz="2000" kern="0" dirty="0">
                <a:latin typeface="Montserrat Light" panose="00000400000000000000" pitchFamily="2" charset="0"/>
              </a:rPr>
              <a:t>Note: Considered the error associated with each technique</a:t>
            </a:r>
          </a:p>
          <a:p>
            <a:pPr>
              <a:buSzPct val="100000"/>
              <a:buFont typeface="Wingdings" panose="05000000000000000000" pitchFamily="2" charset="2"/>
              <a:buChar char="§"/>
            </a:pPr>
            <a:endParaRPr lang="en-GB" sz="2000" dirty="0">
              <a:solidFill>
                <a:schemeClr val="accent6"/>
              </a:solidFill>
              <a:latin typeface="Montserrat" panose="00000500000000000000" pitchFamily="2" charset="0"/>
            </a:endParaRPr>
          </a:p>
          <a:p>
            <a:pPr marL="0" indent="0">
              <a:buSzPct val="100000"/>
              <a:buNone/>
            </a:pPr>
            <a:endParaRPr lang="en-GB" sz="2000" dirty="0">
              <a:solidFill>
                <a:schemeClr val="accent6"/>
              </a:solidFill>
              <a:latin typeface="Montserrat" panose="00000500000000000000" pitchFamily="2" charset="0"/>
            </a:endParaRPr>
          </a:p>
          <a:p>
            <a:pPr>
              <a:buSzPct val="100000"/>
              <a:buFont typeface="Wingdings" panose="05000000000000000000" pitchFamily="2" charset="2"/>
              <a:buChar char="§"/>
            </a:pPr>
            <a:endParaRPr lang="en-GB" sz="2000" dirty="0">
              <a:solidFill>
                <a:schemeClr val="accent6"/>
              </a:solidFill>
              <a:latin typeface="Montserrat" panose="00000500000000000000" pitchFamily="2" charset="0"/>
            </a:endParaRPr>
          </a:p>
        </p:txBody>
      </p:sp>
    </p:spTree>
    <p:extLst>
      <p:ext uri="{BB962C8B-B14F-4D97-AF65-F5344CB8AC3E}">
        <p14:creationId xmlns:p14="http://schemas.microsoft.com/office/powerpoint/2010/main" val="2260275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E1078-B6BE-4E47-99F9-79F9695D50C8}"/>
              </a:ext>
            </a:extLst>
          </p:cNvPr>
          <p:cNvSpPr txBox="1"/>
          <p:nvPr/>
        </p:nvSpPr>
        <p:spPr>
          <a:xfrm>
            <a:off x="585647" y="614681"/>
            <a:ext cx="9577256" cy="646331"/>
          </a:xfrm>
          <a:prstGeom prst="rect">
            <a:avLst/>
          </a:prstGeom>
          <a:noFill/>
        </p:spPr>
        <p:txBody>
          <a:bodyPr wrap="square" rtlCol="0">
            <a:spAutoFit/>
          </a:bodyPr>
          <a:lstStyle/>
          <a:p>
            <a:r>
              <a:rPr lang="en-GB" sz="3600" b="1" dirty="0">
                <a:solidFill>
                  <a:schemeClr val="accent6"/>
                </a:solidFill>
                <a:latin typeface="Montserrat ExtraBold" panose="00000900000000000000" pitchFamily="2" charset="0"/>
              </a:rPr>
              <a:t>Stage 2: Landmark choice</a:t>
            </a:r>
          </a:p>
        </p:txBody>
      </p:sp>
      <p:sp>
        <p:nvSpPr>
          <p:cNvPr id="5" name="Content Placeholder 4">
            <a:extLst>
              <a:ext uri="{FF2B5EF4-FFF2-40B4-BE49-F238E27FC236}">
                <a16:creationId xmlns:a16="http://schemas.microsoft.com/office/drawing/2014/main" id="{09DEFF23-0EA2-4A95-90AA-7F514EF2E486}"/>
              </a:ext>
            </a:extLst>
          </p:cNvPr>
          <p:cNvSpPr>
            <a:spLocks noGrp="1"/>
          </p:cNvSpPr>
          <p:nvPr>
            <p:ph idx="1"/>
          </p:nvPr>
        </p:nvSpPr>
        <p:spPr>
          <a:xfrm>
            <a:off x="985837" y="1960079"/>
            <a:ext cx="6721249" cy="3937484"/>
          </a:xfrm>
        </p:spPr>
        <p:txBody>
          <a:bodyPr/>
          <a:lstStyle/>
          <a:p>
            <a:pPr>
              <a:buClr>
                <a:schemeClr val="tx1"/>
              </a:buClr>
              <a:buFont typeface="Wingdings" panose="05000000000000000000" pitchFamily="2" charset="2"/>
              <a:buChar char="§"/>
            </a:pPr>
            <a:r>
              <a:rPr lang="en-GB" sz="1800" dirty="0">
                <a:latin typeface="Montserrat Light" panose="00000400000000000000" pitchFamily="2" charset="0"/>
              </a:rPr>
              <a:t>Central to geometric morphometrics are landmarks</a:t>
            </a:r>
            <a:br>
              <a:rPr lang="en-GB" sz="1800" dirty="0">
                <a:latin typeface="Montserrat Light" panose="00000400000000000000" pitchFamily="2" charset="0"/>
              </a:rPr>
            </a:br>
            <a:endParaRPr lang="en-GB" sz="1800" dirty="0">
              <a:latin typeface="Montserrat Light" panose="00000400000000000000" pitchFamily="2" charset="0"/>
            </a:endParaRPr>
          </a:p>
          <a:p>
            <a:pPr>
              <a:buClr>
                <a:schemeClr val="tx1"/>
              </a:buClr>
              <a:buFont typeface="Wingdings" panose="05000000000000000000" pitchFamily="2" charset="2"/>
              <a:buChar char="§"/>
            </a:pPr>
            <a:r>
              <a:rPr lang="en-GB" sz="1800" b="1" dirty="0">
                <a:solidFill>
                  <a:schemeClr val="accent6"/>
                </a:solidFill>
                <a:latin typeface="Montserrat SemiBold" panose="00000700000000000000" pitchFamily="2" charset="0"/>
              </a:rPr>
              <a:t>Landmark</a:t>
            </a:r>
            <a:r>
              <a:rPr lang="en-GB" sz="1800" dirty="0">
                <a:latin typeface="Montserrat Light" panose="00000400000000000000" pitchFamily="2" charset="0"/>
              </a:rPr>
              <a:t>: coordinate point used to represent a shape and/or a homologous point on a structure </a:t>
            </a:r>
            <a:br>
              <a:rPr lang="en-GB" sz="1800" dirty="0">
                <a:latin typeface="Montserrat Light" panose="00000400000000000000" pitchFamily="2" charset="0"/>
              </a:rPr>
            </a:br>
            <a:endParaRPr lang="en-GB" sz="1800" dirty="0">
              <a:latin typeface="Montserrat Light" panose="00000400000000000000" pitchFamily="2" charset="0"/>
            </a:endParaRPr>
          </a:p>
          <a:p>
            <a:pPr>
              <a:buClr>
                <a:schemeClr val="tx1"/>
              </a:buClr>
              <a:buFont typeface="Wingdings" panose="05000000000000000000" pitchFamily="2" charset="2"/>
              <a:buChar char="§"/>
            </a:pPr>
            <a:r>
              <a:rPr lang="en-GB" sz="1800" dirty="0">
                <a:latin typeface="Montserrat Light" panose="00000400000000000000" pitchFamily="2" charset="0"/>
              </a:rPr>
              <a:t>Quantifiable as Cartesian coordinates </a:t>
            </a:r>
            <a:br>
              <a:rPr lang="en-GB" sz="1800" dirty="0">
                <a:latin typeface="Montserrat Light" panose="00000400000000000000" pitchFamily="2" charset="0"/>
              </a:rPr>
            </a:br>
            <a:r>
              <a:rPr lang="en-GB" sz="1800" dirty="0">
                <a:latin typeface="Montserrat Light" panose="00000400000000000000" pitchFamily="2" charset="0"/>
              </a:rPr>
              <a:t>(x , y / z coordinates)</a:t>
            </a:r>
            <a:br>
              <a:rPr lang="en-GB" sz="1800" dirty="0">
                <a:latin typeface="Montserrat Light" panose="00000400000000000000" pitchFamily="2" charset="0"/>
              </a:rPr>
            </a:br>
            <a:endParaRPr lang="en-GB" sz="1800" dirty="0">
              <a:latin typeface="Montserrat Light" panose="00000400000000000000" pitchFamily="2" charset="0"/>
            </a:endParaRPr>
          </a:p>
          <a:p>
            <a:pPr>
              <a:buClr>
                <a:schemeClr val="tx1"/>
              </a:buClr>
              <a:buFont typeface="Wingdings" panose="05000000000000000000" pitchFamily="2" charset="2"/>
              <a:buChar char="§"/>
            </a:pPr>
            <a:r>
              <a:rPr lang="en-GB" sz="1800" dirty="0">
                <a:latin typeface="Montserrat Light" panose="00000400000000000000" pitchFamily="2" charset="0"/>
              </a:rPr>
              <a:t>Variety of different ways of approaching what </a:t>
            </a:r>
            <a:br>
              <a:rPr lang="en-GB" sz="1800" dirty="0">
                <a:latin typeface="Montserrat Light" panose="00000400000000000000" pitchFamily="2" charset="0"/>
              </a:rPr>
            </a:br>
            <a:r>
              <a:rPr lang="en-GB" sz="1800" dirty="0">
                <a:latin typeface="Montserrat Light" panose="00000400000000000000" pitchFamily="2" charset="0"/>
              </a:rPr>
              <a:t>type of landmarks are necessary</a:t>
            </a:r>
            <a:br>
              <a:rPr lang="en-GB" sz="1800" dirty="0">
                <a:latin typeface="Montserrat Light" panose="00000400000000000000" pitchFamily="2" charset="0"/>
              </a:rPr>
            </a:br>
            <a:endParaRPr lang="en-GB" sz="1800" dirty="0">
              <a:latin typeface="Montserrat Light" panose="00000400000000000000" pitchFamily="2" charset="0"/>
            </a:endParaRPr>
          </a:p>
          <a:p>
            <a:pPr>
              <a:buClr>
                <a:schemeClr val="tx1"/>
              </a:buClr>
              <a:buFont typeface="Wingdings" panose="05000000000000000000" pitchFamily="2" charset="2"/>
              <a:buChar char="§"/>
            </a:pPr>
            <a:r>
              <a:rPr lang="en-GB" sz="1800" dirty="0">
                <a:latin typeface="Montserrat Light" panose="00000400000000000000" pitchFamily="2" charset="0"/>
              </a:rPr>
              <a:t>Can be treated as individual points or converted (using various techniques) into curves and outlines</a:t>
            </a:r>
          </a:p>
        </p:txBody>
      </p:sp>
      <p:pic>
        <p:nvPicPr>
          <p:cNvPr id="6" name="Picture 5">
            <a:extLst>
              <a:ext uri="{FF2B5EF4-FFF2-40B4-BE49-F238E27FC236}">
                <a16:creationId xmlns:a16="http://schemas.microsoft.com/office/drawing/2014/main" id="{71A023BE-8817-4F25-8AFB-2E9C3714CD6F}"/>
              </a:ext>
            </a:extLst>
          </p:cNvPr>
          <p:cNvPicPr>
            <a:picLocks noChangeAspect="1"/>
          </p:cNvPicPr>
          <p:nvPr/>
        </p:nvPicPr>
        <p:blipFill>
          <a:blip r:embed="rId2"/>
          <a:stretch>
            <a:fillRect/>
          </a:stretch>
        </p:blipFill>
        <p:spPr>
          <a:xfrm>
            <a:off x="8323814" y="3049859"/>
            <a:ext cx="3678177" cy="1757923"/>
          </a:xfrm>
          <a:prstGeom prst="rect">
            <a:avLst/>
          </a:prstGeom>
        </p:spPr>
      </p:pic>
    </p:spTree>
    <p:extLst>
      <p:ext uri="{BB962C8B-B14F-4D97-AF65-F5344CB8AC3E}">
        <p14:creationId xmlns:p14="http://schemas.microsoft.com/office/powerpoint/2010/main" val="915998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B370A6-39C5-4A86-817F-136009DDAA98}"/>
              </a:ext>
            </a:extLst>
          </p:cNvPr>
          <p:cNvSpPr txBox="1"/>
          <p:nvPr/>
        </p:nvSpPr>
        <p:spPr>
          <a:xfrm>
            <a:off x="585646" y="614681"/>
            <a:ext cx="10210117" cy="646331"/>
          </a:xfrm>
          <a:prstGeom prst="rect">
            <a:avLst/>
          </a:prstGeom>
          <a:noFill/>
        </p:spPr>
        <p:txBody>
          <a:bodyPr wrap="square" rtlCol="0">
            <a:spAutoFit/>
          </a:bodyPr>
          <a:lstStyle/>
          <a:p>
            <a:r>
              <a:rPr lang="en-GB" sz="3600" b="1" dirty="0">
                <a:solidFill>
                  <a:schemeClr val="accent6"/>
                </a:solidFill>
                <a:latin typeface="Montserrat ExtraBold" panose="00000900000000000000" pitchFamily="2" charset="0"/>
              </a:rPr>
              <a:t>Stage 2: Landmark choice (types)</a:t>
            </a:r>
          </a:p>
        </p:txBody>
      </p:sp>
      <p:sp>
        <p:nvSpPr>
          <p:cNvPr id="5" name="Content Placeholder 4">
            <a:extLst>
              <a:ext uri="{FF2B5EF4-FFF2-40B4-BE49-F238E27FC236}">
                <a16:creationId xmlns:a16="http://schemas.microsoft.com/office/drawing/2014/main" id="{197905B8-F902-4FFB-AFF8-6E1A8B0ADD1B}"/>
              </a:ext>
            </a:extLst>
          </p:cNvPr>
          <p:cNvSpPr>
            <a:spLocks noGrp="1"/>
          </p:cNvSpPr>
          <p:nvPr>
            <p:ph idx="1"/>
          </p:nvPr>
        </p:nvSpPr>
        <p:spPr>
          <a:xfrm>
            <a:off x="985837" y="1960079"/>
            <a:ext cx="7165386" cy="3937484"/>
          </a:xfrm>
        </p:spPr>
        <p:txBody>
          <a:bodyPr>
            <a:normAutofit/>
          </a:bodyPr>
          <a:lstStyle/>
          <a:p>
            <a:pPr lvl="0" fontAlgn="base">
              <a:lnSpc>
                <a:spcPct val="99000"/>
              </a:lnSpc>
              <a:spcBef>
                <a:spcPts val="600"/>
              </a:spcBef>
              <a:spcAft>
                <a:spcPct val="0"/>
              </a:spcAft>
              <a:buClr>
                <a:srgbClr val="000000"/>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Various types of landmarks</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Type I</a:t>
            </a:r>
            <a:r>
              <a:rPr lang="en-GB" sz="1800" b="1" kern="0" dirty="0">
                <a:solidFill>
                  <a:srgbClr val="000000"/>
                </a:solidFill>
                <a:latin typeface="Montserrat Light" panose="00000400000000000000" pitchFamily="2" charset="0"/>
              </a:rPr>
              <a:t>: </a:t>
            </a:r>
            <a:r>
              <a:rPr lang="en-GB" sz="1800" kern="0" dirty="0">
                <a:solidFill>
                  <a:srgbClr val="000000"/>
                </a:solidFill>
                <a:latin typeface="Montserrat Light" panose="00000400000000000000" pitchFamily="2" charset="0"/>
              </a:rPr>
              <a:t>Homologous biological structures</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Type II</a:t>
            </a:r>
            <a:r>
              <a:rPr lang="en-GB" sz="1800" b="1" kern="0" dirty="0">
                <a:solidFill>
                  <a:srgbClr val="000000"/>
                </a:solidFill>
                <a:latin typeface="Montserrat Light" panose="00000400000000000000" pitchFamily="2" charset="0"/>
              </a:rPr>
              <a:t>: </a:t>
            </a:r>
            <a:r>
              <a:rPr lang="en-GB" sz="1800" kern="0" dirty="0">
                <a:solidFill>
                  <a:srgbClr val="000000"/>
                </a:solidFill>
                <a:latin typeface="Montserrat Light" panose="00000400000000000000" pitchFamily="2" charset="0"/>
              </a:rPr>
              <a:t>Geometric definition e.g. greatest curvature</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b="1" kern="0" dirty="0">
                <a:solidFill>
                  <a:schemeClr val="accent6"/>
                </a:solidFill>
                <a:latin typeface="Montserrat SemiBold" panose="00000700000000000000" pitchFamily="2" charset="0"/>
              </a:rPr>
              <a:t>Type III</a:t>
            </a:r>
            <a:r>
              <a:rPr lang="en-GB" sz="1800" b="1" kern="0" dirty="0">
                <a:solidFill>
                  <a:srgbClr val="000000"/>
                </a:solidFill>
                <a:latin typeface="Montserrat Light" panose="00000400000000000000" pitchFamily="2" charset="0"/>
              </a:rPr>
              <a:t>: </a:t>
            </a:r>
            <a:r>
              <a:rPr lang="en-GB" sz="1800" kern="0" dirty="0">
                <a:solidFill>
                  <a:srgbClr val="000000"/>
                </a:solidFill>
                <a:latin typeface="Montserrat Light" panose="00000400000000000000" pitchFamily="2" charset="0"/>
              </a:rPr>
              <a:t>Point with reference to another point</a:t>
            </a:r>
            <a:br>
              <a:rPr lang="en-GB" sz="1800" kern="0" dirty="0">
                <a:solidFill>
                  <a:srgbClr val="000000"/>
                </a:solidFill>
                <a:latin typeface="Montserrat Light" panose="00000400000000000000" pitchFamily="2" charset="0"/>
              </a:rPr>
            </a:br>
            <a:endParaRPr lang="en-GB" sz="1800" kern="0" dirty="0">
              <a:solidFill>
                <a:srgbClr val="000000"/>
              </a:solidFill>
              <a:latin typeface="Montserrat Light" panose="00000400000000000000" pitchFamily="2" charset="0"/>
            </a:endParaRPr>
          </a:p>
          <a:p>
            <a:pPr lvl="0" fontAlgn="base">
              <a:lnSpc>
                <a:spcPct val="99000"/>
              </a:lnSpc>
              <a:spcBef>
                <a:spcPts val="600"/>
              </a:spcBef>
              <a:spcAft>
                <a:spcPct val="0"/>
              </a:spcAft>
              <a:buClr>
                <a:srgbClr val="000000"/>
              </a:buClr>
              <a:buSzPct val="100000"/>
              <a:buFont typeface="Wingdings" panose="05000000000000000000" pitchFamily="2" charset="2"/>
              <a:buChar char="§"/>
            </a:pPr>
            <a:r>
              <a:rPr lang="en-GB" sz="1800" kern="0" dirty="0">
                <a:solidFill>
                  <a:srgbClr val="000000"/>
                </a:solidFill>
                <a:latin typeface="Montserrat Light" panose="00000400000000000000" pitchFamily="2" charset="0"/>
              </a:rPr>
              <a:t>A special example: </a:t>
            </a:r>
            <a:r>
              <a:rPr lang="en-GB" sz="1800" b="1" kern="0" dirty="0">
                <a:solidFill>
                  <a:schemeClr val="accent6"/>
                </a:solidFill>
                <a:latin typeface="Montserrat SemiBold" panose="00000700000000000000" pitchFamily="2" charset="0"/>
              </a:rPr>
              <a:t>semilandmarks</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kern="0" dirty="0">
                <a:solidFill>
                  <a:srgbClr val="000000"/>
                </a:solidFill>
                <a:latin typeface="Montserrat Light" panose="00000400000000000000" pitchFamily="2" charset="0"/>
              </a:rPr>
              <a:t>Placed using an algorithm</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kern="0" dirty="0">
                <a:solidFill>
                  <a:srgbClr val="000000"/>
                </a:solidFill>
                <a:latin typeface="Montserrat Light" panose="00000400000000000000" pitchFamily="2" charset="0"/>
              </a:rPr>
              <a:t>Equidistant and placed between one or two </a:t>
            </a:r>
            <a:br>
              <a:rPr lang="en-GB" sz="1800" kern="0" dirty="0">
                <a:solidFill>
                  <a:srgbClr val="000000"/>
                </a:solidFill>
                <a:latin typeface="Montserrat Light" panose="00000400000000000000" pitchFamily="2" charset="0"/>
              </a:rPr>
            </a:br>
            <a:r>
              <a:rPr lang="en-GB" sz="1800" kern="0" dirty="0">
                <a:solidFill>
                  <a:srgbClr val="000000"/>
                </a:solidFill>
                <a:latin typeface="Montserrat Light" panose="00000400000000000000" pitchFamily="2" charset="0"/>
              </a:rPr>
              <a:t>end-points</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kern="0" dirty="0">
                <a:solidFill>
                  <a:srgbClr val="000000"/>
                </a:solidFill>
                <a:latin typeface="Montserrat Light" panose="00000400000000000000" pitchFamily="2" charset="0"/>
              </a:rPr>
              <a:t>A special </a:t>
            </a:r>
            <a:r>
              <a:rPr lang="en-GB" sz="1800" b="1" kern="0" dirty="0">
                <a:solidFill>
                  <a:schemeClr val="accent6"/>
                </a:solidFill>
                <a:latin typeface="Montserrat SemiBold" panose="00000700000000000000" pitchFamily="2" charset="0"/>
              </a:rPr>
              <a:t>Type III landmark</a:t>
            </a:r>
          </a:p>
          <a:p>
            <a:pPr marL="1003500" lvl="1" indent="-571500" fontAlgn="base">
              <a:lnSpc>
                <a:spcPct val="99000"/>
              </a:lnSpc>
              <a:spcBef>
                <a:spcPts val="600"/>
              </a:spcBef>
              <a:spcAft>
                <a:spcPct val="0"/>
              </a:spcAft>
              <a:buClr>
                <a:srgbClr val="000000"/>
              </a:buClr>
              <a:buSzPct val="100000"/>
              <a:buFont typeface="Wingdings" panose="05000000000000000000" pitchFamily="2" charset="2"/>
              <a:buChar char="§"/>
            </a:pPr>
            <a:r>
              <a:rPr lang="en-GB" sz="1800" kern="0" dirty="0">
                <a:latin typeface="Montserrat Light" panose="00000400000000000000" pitchFamily="2" charset="0"/>
              </a:rPr>
              <a:t>See also sliding semilandmarks</a:t>
            </a:r>
          </a:p>
        </p:txBody>
      </p:sp>
      <p:pic>
        <p:nvPicPr>
          <p:cNvPr id="7" name="Picture 6">
            <a:extLst>
              <a:ext uri="{FF2B5EF4-FFF2-40B4-BE49-F238E27FC236}">
                <a16:creationId xmlns:a16="http://schemas.microsoft.com/office/drawing/2014/main" id="{9A283144-9BC6-4DFA-B4DB-93D59812CD9B}"/>
              </a:ext>
            </a:extLst>
          </p:cNvPr>
          <p:cNvPicPr>
            <a:picLocks noChangeAspect="1"/>
          </p:cNvPicPr>
          <p:nvPr/>
        </p:nvPicPr>
        <p:blipFill>
          <a:blip r:embed="rId2"/>
          <a:stretch>
            <a:fillRect/>
          </a:stretch>
        </p:blipFill>
        <p:spPr>
          <a:xfrm>
            <a:off x="8323814" y="3049859"/>
            <a:ext cx="3678177" cy="1757923"/>
          </a:xfrm>
          <a:prstGeom prst="rect">
            <a:avLst/>
          </a:prstGeom>
        </p:spPr>
      </p:pic>
    </p:spTree>
    <p:extLst>
      <p:ext uri="{BB962C8B-B14F-4D97-AF65-F5344CB8AC3E}">
        <p14:creationId xmlns:p14="http://schemas.microsoft.com/office/powerpoint/2010/main" val="3184430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EE6F2A-A367-4135-839F-00100F51C768}"/>
              </a:ext>
            </a:extLst>
          </p:cNvPr>
          <p:cNvPicPr>
            <a:picLocks noChangeAspect="1"/>
          </p:cNvPicPr>
          <p:nvPr/>
        </p:nvPicPr>
        <p:blipFill>
          <a:blip r:embed="rId2"/>
          <a:stretch>
            <a:fillRect/>
          </a:stretch>
        </p:blipFill>
        <p:spPr>
          <a:xfrm>
            <a:off x="3435952" y="847433"/>
            <a:ext cx="5346222" cy="5163133"/>
          </a:xfrm>
          <a:prstGeom prst="rect">
            <a:avLst/>
          </a:prstGeom>
        </p:spPr>
      </p:pic>
      <p:sp>
        <p:nvSpPr>
          <p:cNvPr id="5" name="Rectangle 4">
            <a:extLst>
              <a:ext uri="{FF2B5EF4-FFF2-40B4-BE49-F238E27FC236}">
                <a16:creationId xmlns:a16="http://schemas.microsoft.com/office/drawing/2014/main" id="{5638B962-4025-4185-B57E-E6DECA2AAF4C}"/>
              </a:ext>
            </a:extLst>
          </p:cNvPr>
          <p:cNvSpPr/>
          <p:nvPr/>
        </p:nvSpPr>
        <p:spPr>
          <a:xfrm>
            <a:off x="1963782" y="6355806"/>
            <a:ext cx="8290562" cy="369332"/>
          </a:xfrm>
          <a:prstGeom prst="rect">
            <a:avLst/>
          </a:prstGeom>
        </p:spPr>
        <p:txBody>
          <a:bodyPr wrap="square">
            <a:spAutoFit/>
          </a:bodyPr>
          <a:lstStyle/>
          <a:p>
            <a:pPr algn="ctr"/>
            <a:r>
              <a:rPr lang="en-GB" sz="900" dirty="0">
                <a:solidFill>
                  <a:schemeClr val="accent6"/>
                </a:solidFill>
                <a:latin typeface="Montserrat" panose="00000500000000000000" pitchFamily="2" charset="0"/>
              </a:rPr>
              <a:t>Ros, J., </a:t>
            </a:r>
            <a:r>
              <a:rPr lang="en-GB" sz="900" dirty="0" err="1">
                <a:solidFill>
                  <a:schemeClr val="accent6"/>
                </a:solidFill>
                <a:latin typeface="Montserrat" panose="00000500000000000000" pitchFamily="2" charset="0"/>
              </a:rPr>
              <a:t>Evin</a:t>
            </a:r>
            <a:r>
              <a:rPr lang="en-GB" sz="900" dirty="0">
                <a:solidFill>
                  <a:schemeClr val="accent6"/>
                </a:solidFill>
                <a:latin typeface="Montserrat" panose="00000500000000000000" pitchFamily="2" charset="0"/>
              </a:rPr>
              <a:t>, A., </a:t>
            </a:r>
            <a:r>
              <a:rPr lang="en-GB" sz="900" dirty="0" err="1">
                <a:solidFill>
                  <a:schemeClr val="accent6"/>
                </a:solidFill>
                <a:latin typeface="Montserrat" panose="00000500000000000000" pitchFamily="2" charset="0"/>
              </a:rPr>
              <a:t>Bouby</a:t>
            </a:r>
            <a:r>
              <a:rPr lang="en-GB" sz="900" dirty="0">
                <a:solidFill>
                  <a:schemeClr val="accent6"/>
                </a:solidFill>
                <a:latin typeface="Montserrat" panose="00000500000000000000" pitchFamily="2" charset="0"/>
              </a:rPr>
              <a:t>, L. &amp; Marie-Pierre, R. (2013). Geometric morphometric analysis of grain shape and the identification of two-rowed barley (</a:t>
            </a:r>
            <a:r>
              <a:rPr lang="en-GB" sz="900" dirty="0" err="1">
                <a:solidFill>
                  <a:schemeClr val="accent6"/>
                </a:solidFill>
                <a:latin typeface="Montserrat" panose="00000500000000000000" pitchFamily="2" charset="0"/>
              </a:rPr>
              <a:t>Hordeum</a:t>
            </a:r>
            <a:r>
              <a:rPr lang="en-GB" sz="900" dirty="0">
                <a:solidFill>
                  <a:schemeClr val="accent6"/>
                </a:solidFill>
                <a:latin typeface="Montserrat" panose="00000500000000000000" pitchFamily="2" charset="0"/>
              </a:rPr>
              <a:t> vulgare subsp. distichum L.) in southern France. Journal of Archaeological Science. 41. </a:t>
            </a:r>
          </a:p>
        </p:txBody>
      </p:sp>
    </p:spTree>
    <p:extLst>
      <p:ext uri="{BB962C8B-B14F-4D97-AF65-F5344CB8AC3E}">
        <p14:creationId xmlns:p14="http://schemas.microsoft.com/office/powerpoint/2010/main" val="285946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57536-FE03-4A72-8FB7-48DA1F10CE4B}"/>
              </a:ext>
            </a:extLst>
          </p:cNvPr>
          <p:cNvSpPr txBox="1"/>
          <p:nvPr/>
        </p:nvSpPr>
        <p:spPr>
          <a:xfrm>
            <a:off x="585647" y="614681"/>
            <a:ext cx="9577256" cy="646331"/>
          </a:xfrm>
          <a:prstGeom prst="rect">
            <a:avLst/>
          </a:prstGeom>
          <a:noFill/>
        </p:spPr>
        <p:txBody>
          <a:bodyPr wrap="square" rtlCol="0">
            <a:spAutoFit/>
          </a:bodyPr>
          <a:lstStyle/>
          <a:p>
            <a:r>
              <a:rPr lang="en-GB" sz="3600" b="1" dirty="0">
                <a:solidFill>
                  <a:schemeClr val="accent6"/>
                </a:solidFill>
                <a:latin typeface="Montserrat ExtraBold" panose="00000900000000000000" pitchFamily="2" charset="0"/>
              </a:rPr>
              <a:t>Stage 2: Landmark choice (position)</a:t>
            </a:r>
          </a:p>
        </p:txBody>
      </p:sp>
      <p:sp>
        <p:nvSpPr>
          <p:cNvPr id="5" name="Content Placeholder 4">
            <a:extLst>
              <a:ext uri="{FF2B5EF4-FFF2-40B4-BE49-F238E27FC236}">
                <a16:creationId xmlns:a16="http://schemas.microsoft.com/office/drawing/2014/main" id="{242BCCE9-A2FE-4C19-8342-3BA7C1E7D16F}"/>
              </a:ext>
            </a:extLst>
          </p:cNvPr>
          <p:cNvSpPr>
            <a:spLocks noGrp="1"/>
          </p:cNvSpPr>
          <p:nvPr>
            <p:ph idx="1"/>
          </p:nvPr>
        </p:nvSpPr>
        <p:spPr>
          <a:xfrm>
            <a:off x="985837" y="1960079"/>
            <a:ext cx="10522540" cy="3937484"/>
          </a:xfrm>
        </p:spPr>
        <p:txBody>
          <a:bodyPr>
            <a:normAutofit/>
          </a:bodyPr>
          <a:lstStyle/>
          <a:p>
            <a:pPr marL="0" indent="0">
              <a:buNone/>
            </a:pPr>
            <a:r>
              <a:rPr lang="en-GB" sz="1800" b="1" dirty="0">
                <a:solidFill>
                  <a:schemeClr val="accent6"/>
                </a:solidFill>
                <a:latin typeface="Montserrat" panose="00000500000000000000" pitchFamily="2" charset="0"/>
              </a:rPr>
              <a:t>Quantity and coverage of landmarks:</a:t>
            </a:r>
            <a:br>
              <a:rPr lang="en-GB" sz="1800" b="1" dirty="0">
                <a:solidFill>
                  <a:schemeClr val="accent6"/>
                </a:solidFill>
                <a:latin typeface="Montserrat" panose="00000500000000000000" pitchFamily="2" charset="0"/>
              </a:rPr>
            </a:br>
            <a:endParaRPr lang="en-GB" sz="1800" b="1" dirty="0">
              <a:solidFill>
                <a:schemeClr val="accent6"/>
              </a:solidFill>
              <a:latin typeface="Montserrat" panose="00000500000000000000" pitchFamily="2" charset="0"/>
            </a:endParaRPr>
          </a:p>
          <a:p>
            <a:pPr marL="1003500" lvl="1" indent="-571500">
              <a:buFont typeface="Wingdings" panose="05000000000000000000" pitchFamily="2" charset="2"/>
              <a:buChar char="§"/>
            </a:pPr>
            <a:r>
              <a:rPr lang="en-GB" sz="1400" dirty="0">
                <a:latin typeface="Montserrat" panose="00000500000000000000" pitchFamily="2" charset="0"/>
              </a:rPr>
              <a:t>Landmarks should sample aspects of shape which are of </a:t>
            </a:r>
            <a:r>
              <a:rPr lang="en-GB" sz="1400" b="1" dirty="0">
                <a:solidFill>
                  <a:schemeClr val="accent6"/>
                </a:solidFill>
                <a:latin typeface="Montserrat SemiBold" panose="00000700000000000000" pitchFamily="2" charset="0"/>
              </a:rPr>
              <a:t>archaeological interest</a:t>
            </a:r>
          </a:p>
          <a:p>
            <a:pPr marL="1003500" lvl="1" indent="-571500">
              <a:buFont typeface="Wingdings" panose="05000000000000000000" pitchFamily="2" charset="2"/>
              <a:buChar char="§"/>
            </a:pPr>
            <a:r>
              <a:rPr lang="en-GB" sz="1400" dirty="0">
                <a:latin typeface="Montserrat" panose="00000500000000000000" pitchFamily="2" charset="0"/>
              </a:rPr>
              <a:t>Landmarks should be </a:t>
            </a:r>
            <a:r>
              <a:rPr lang="en-GB" sz="1400" b="1" dirty="0">
                <a:solidFill>
                  <a:schemeClr val="accent6"/>
                </a:solidFill>
                <a:latin typeface="Montserrat SemiBold" panose="00000700000000000000" pitchFamily="2" charset="0"/>
              </a:rPr>
              <a:t>repeatable</a:t>
            </a:r>
            <a:r>
              <a:rPr lang="en-GB" sz="1400" dirty="0">
                <a:latin typeface="Montserrat" panose="00000500000000000000" pitchFamily="2" charset="0"/>
              </a:rPr>
              <a:t> and </a:t>
            </a:r>
            <a:r>
              <a:rPr lang="en-GB" sz="1400" b="1" dirty="0">
                <a:solidFill>
                  <a:schemeClr val="accent6"/>
                </a:solidFill>
                <a:latin typeface="Montserrat SemiBold" panose="00000700000000000000" pitchFamily="2" charset="0"/>
              </a:rPr>
              <a:t>identifiable</a:t>
            </a:r>
            <a:r>
              <a:rPr lang="en-GB" sz="1400" dirty="0">
                <a:latin typeface="Montserrat" panose="00000500000000000000" pitchFamily="2" charset="0"/>
              </a:rPr>
              <a:t> on all examples if possible</a:t>
            </a:r>
          </a:p>
          <a:p>
            <a:pPr marL="1003500" lvl="1" indent="-571500">
              <a:buFont typeface="Wingdings" panose="05000000000000000000" pitchFamily="2" charset="2"/>
              <a:buChar char="§"/>
            </a:pPr>
            <a:r>
              <a:rPr lang="en-GB" sz="1400" dirty="0">
                <a:latin typeface="Montserrat" panose="00000500000000000000" pitchFamily="2" charset="0"/>
              </a:rPr>
              <a:t>Landmarks should cover </a:t>
            </a:r>
            <a:r>
              <a:rPr lang="en-GB" sz="1400" dirty="0">
                <a:solidFill>
                  <a:schemeClr val="accent6"/>
                </a:solidFill>
                <a:latin typeface="Montserrat SemiBold" panose="00000700000000000000" pitchFamily="2" charset="0"/>
              </a:rPr>
              <a:t>as much of the shape as possible</a:t>
            </a:r>
            <a:r>
              <a:rPr lang="en-GB" sz="1400" dirty="0">
                <a:latin typeface="Montserrat" panose="00000500000000000000" pitchFamily="2" charset="0"/>
              </a:rPr>
              <a:t> (issues of distortion during GPA)</a:t>
            </a:r>
          </a:p>
          <a:p>
            <a:pPr marL="1003500" lvl="1" indent="-571500">
              <a:buFont typeface="Wingdings" panose="05000000000000000000" pitchFamily="2" charset="2"/>
              <a:buChar char="§"/>
            </a:pPr>
            <a:r>
              <a:rPr lang="en-GB" sz="1400" dirty="0">
                <a:latin typeface="Montserrat" panose="00000500000000000000" pitchFamily="2" charset="0"/>
              </a:rPr>
              <a:t>Sufficient as to </a:t>
            </a:r>
            <a:r>
              <a:rPr lang="en-GB" sz="1400" dirty="0">
                <a:solidFill>
                  <a:schemeClr val="accent6"/>
                </a:solidFill>
                <a:latin typeface="Montserrat SemiBold" panose="00000700000000000000" pitchFamily="2" charset="0"/>
              </a:rPr>
              <a:t>not increase the ‘weighting of areas’</a:t>
            </a:r>
          </a:p>
          <a:p>
            <a:pPr marL="1003500" lvl="1" indent="-571500">
              <a:buFont typeface="Wingdings" panose="05000000000000000000" pitchFamily="2" charset="2"/>
              <a:buChar char="§"/>
            </a:pPr>
            <a:r>
              <a:rPr lang="en-GB" sz="1400" dirty="0">
                <a:latin typeface="Montserrat" panose="00000500000000000000" pitchFamily="2" charset="0"/>
              </a:rPr>
              <a:t>Combination of </a:t>
            </a:r>
            <a:r>
              <a:rPr lang="en-GB" sz="1400" dirty="0">
                <a:solidFill>
                  <a:schemeClr val="accent6"/>
                </a:solidFill>
                <a:latin typeface="Montserrat SemiBold" panose="00000700000000000000" pitchFamily="2" charset="0"/>
              </a:rPr>
              <a:t>both landmarks and semilandmarks considered ‘optimal’</a:t>
            </a:r>
            <a:br>
              <a:rPr lang="en-GB" sz="1800" dirty="0">
                <a:solidFill>
                  <a:schemeClr val="accent6"/>
                </a:solidFill>
                <a:latin typeface="Montserrat" panose="00000500000000000000" pitchFamily="2" charset="0"/>
              </a:rPr>
            </a:br>
            <a:endParaRPr lang="en-GB" sz="1800" dirty="0">
              <a:solidFill>
                <a:schemeClr val="accent6"/>
              </a:solidFill>
              <a:latin typeface="Montserrat" panose="00000500000000000000" pitchFamily="2" charset="0"/>
            </a:endParaRPr>
          </a:p>
          <a:p>
            <a:pPr marL="0" indent="0">
              <a:buNone/>
            </a:pPr>
            <a:r>
              <a:rPr lang="en-GB" sz="1800" b="1" dirty="0">
                <a:solidFill>
                  <a:schemeClr val="accent6"/>
                </a:solidFill>
                <a:latin typeface="Montserrat" panose="00000500000000000000" pitchFamily="2" charset="0"/>
              </a:rPr>
              <a:t>Ordering: </a:t>
            </a:r>
            <a:br>
              <a:rPr lang="en-GB" sz="1800" b="1" dirty="0">
                <a:solidFill>
                  <a:schemeClr val="accent2"/>
                </a:solidFill>
                <a:latin typeface="Montserrat" panose="00000500000000000000" pitchFamily="2" charset="0"/>
              </a:rPr>
            </a:br>
            <a:endParaRPr lang="en-GB" sz="1800" b="1" dirty="0">
              <a:solidFill>
                <a:schemeClr val="accent2"/>
              </a:solidFill>
              <a:latin typeface="Montserrat" panose="00000500000000000000" pitchFamily="2" charset="0"/>
            </a:endParaRPr>
          </a:p>
          <a:p>
            <a:pPr marL="1003500" lvl="1" indent="-571500">
              <a:buFont typeface="Wingdings" panose="05000000000000000000" pitchFamily="2" charset="2"/>
              <a:buChar char="§"/>
            </a:pPr>
            <a:r>
              <a:rPr lang="en-GB" sz="1400" dirty="0">
                <a:solidFill>
                  <a:prstClr val="black"/>
                </a:solidFill>
                <a:latin typeface="Montserrat" panose="00000500000000000000" pitchFamily="2" charset="0"/>
              </a:rPr>
              <a:t>Landmarks should always be </a:t>
            </a:r>
            <a:r>
              <a:rPr lang="en-GB" sz="1400" dirty="0">
                <a:solidFill>
                  <a:schemeClr val="accent6"/>
                </a:solidFill>
                <a:latin typeface="Montserrat SemiBold" panose="00000700000000000000" pitchFamily="2" charset="0"/>
              </a:rPr>
              <a:t>plotted in the same order</a:t>
            </a:r>
            <a:r>
              <a:rPr lang="en-GB" sz="1400" dirty="0">
                <a:solidFill>
                  <a:prstClr val="black"/>
                </a:solidFill>
                <a:latin typeface="Montserrat" panose="00000500000000000000" pitchFamily="2" charset="0"/>
              </a:rPr>
              <a:t> (otherwise the math wouldn’t work!)</a:t>
            </a:r>
            <a:br>
              <a:rPr lang="en-GB" sz="1800" b="1" dirty="0">
                <a:solidFill>
                  <a:prstClr val="black"/>
                </a:solidFill>
                <a:latin typeface="Montserrat" panose="00000500000000000000" pitchFamily="2" charset="0"/>
              </a:rPr>
            </a:br>
            <a:endParaRPr lang="en-GB" sz="1800" b="1" dirty="0">
              <a:solidFill>
                <a:prstClr val="black"/>
              </a:solidFill>
              <a:latin typeface="Montserrat" panose="00000500000000000000" pitchFamily="2" charset="0"/>
            </a:endParaRPr>
          </a:p>
          <a:p>
            <a:pPr lvl="1">
              <a:buFont typeface="Wingdings" panose="05000000000000000000" pitchFamily="2" charset="2"/>
              <a:buChar char="§"/>
            </a:pPr>
            <a:endParaRPr lang="en-GB" sz="1400" b="1" dirty="0">
              <a:latin typeface="Montserrat" panose="00000500000000000000" pitchFamily="2" charset="0"/>
            </a:endParaRPr>
          </a:p>
          <a:p>
            <a:pPr lvl="0" fontAlgn="base">
              <a:lnSpc>
                <a:spcPct val="99000"/>
              </a:lnSpc>
              <a:spcBef>
                <a:spcPts val="600"/>
              </a:spcBef>
              <a:spcAft>
                <a:spcPct val="0"/>
              </a:spcAft>
              <a:buClr>
                <a:srgbClr val="000000"/>
              </a:buClr>
              <a:buSzPct val="100000"/>
              <a:buFont typeface="Wingdings" panose="05000000000000000000" pitchFamily="2" charset="2"/>
              <a:buChar char="§"/>
            </a:pPr>
            <a:endParaRPr lang="en-GB" sz="1800" b="1" kern="0" dirty="0">
              <a:solidFill>
                <a:srgbClr val="000000"/>
              </a:solidFill>
              <a:latin typeface="Montserrat" panose="00000500000000000000" pitchFamily="2" charset="0"/>
            </a:endParaRPr>
          </a:p>
        </p:txBody>
      </p:sp>
    </p:spTree>
    <p:extLst>
      <p:ext uri="{BB962C8B-B14F-4D97-AF65-F5344CB8AC3E}">
        <p14:creationId xmlns:p14="http://schemas.microsoft.com/office/powerpoint/2010/main" val="315875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4D495-0739-42C6-AC6F-6CD76D8DC9EC}"/>
              </a:ext>
            </a:extLst>
          </p:cNvPr>
          <p:cNvPicPr>
            <a:picLocks noChangeAspect="1"/>
          </p:cNvPicPr>
          <p:nvPr/>
        </p:nvPicPr>
        <p:blipFill rotWithShape="1">
          <a:blip r:embed="rId2"/>
          <a:srcRect t="12172" b="3978"/>
          <a:stretch/>
        </p:blipFill>
        <p:spPr>
          <a:xfrm>
            <a:off x="0" y="555171"/>
            <a:ext cx="12192000" cy="5747657"/>
          </a:xfrm>
          <a:prstGeom prst="rect">
            <a:avLst/>
          </a:prstGeom>
        </p:spPr>
      </p:pic>
      <p:sp>
        <p:nvSpPr>
          <p:cNvPr id="5" name="Oval 4">
            <a:extLst>
              <a:ext uri="{FF2B5EF4-FFF2-40B4-BE49-F238E27FC236}">
                <a16:creationId xmlns:a16="http://schemas.microsoft.com/office/drawing/2014/main" id="{1D3DAACA-00A2-4C3C-975E-30F13E011558}"/>
              </a:ext>
            </a:extLst>
          </p:cNvPr>
          <p:cNvSpPr/>
          <p:nvPr/>
        </p:nvSpPr>
        <p:spPr>
          <a:xfrm>
            <a:off x="7380514" y="4650377"/>
            <a:ext cx="1750423" cy="5747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1510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4FD235-5C35-4938-A741-0158FF5AF6B3}"/>
              </a:ext>
            </a:extLst>
          </p:cNvPr>
          <p:cNvPicPr>
            <a:picLocks noChangeAspect="1"/>
          </p:cNvPicPr>
          <p:nvPr/>
        </p:nvPicPr>
        <p:blipFill>
          <a:blip r:embed="rId2"/>
          <a:stretch>
            <a:fillRect/>
          </a:stretch>
        </p:blipFill>
        <p:spPr>
          <a:xfrm>
            <a:off x="1698171" y="175142"/>
            <a:ext cx="3727859" cy="5741446"/>
          </a:xfrm>
          <a:prstGeom prst="rect">
            <a:avLst/>
          </a:prstGeom>
        </p:spPr>
      </p:pic>
      <p:pic>
        <p:nvPicPr>
          <p:cNvPr id="5" name="Picture 4">
            <a:extLst>
              <a:ext uri="{FF2B5EF4-FFF2-40B4-BE49-F238E27FC236}">
                <a16:creationId xmlns:a16="http://schemas.microsoft.com/office/drawing/2014/main" id="{FC1E3453-FD39-4A79-9044-E2E7683BE492}"/>
              </a:ext>
            </a:extLst>
          </p:cNvPr>
          <p:cNvPicPr>
            <a:picLocks noChangeAspect="1"/>
          </p:cNvPicPr>
          <p:nvPr/>
        </p:nvPicPr>
        <p:blipFill>
          <a:blip r:embed="rId3"/>
          <a:stretch>
            <a:fillRect/>
          </a:stretch>
        </p:blipFill>
        <p:spPr>
          <a:xfrm>
            <a:off x="5426030" y="175142"/>
            <a:ext cx="3273832" cy="5644272"/>
          </a:xfrm>
          <a:prstGeom prst="rect">
            <a:avLst/>
          </a:prstGeom>
        </p:spPr>
      </p:pic>
      <p:sp>
        <p:nvSpPr>
          <p:cNvPr id="6" name="Rectangle 5">
            <a:extLst>
              <a:ext uri="{FF2B5EF4-FFF2-40B4-BE49-F238E27FC236}">
                <a16:creationId xmlns:a16="http://schemas.microsoft.com/office/drawing/2014/main" id="{38871EA5-A20A-4378-9542-0599095F9F82}"/>
              </a:ext>
            </a:extLst>
          </p:cNvPr>
          <p:cNvSpPr/>
          <p:nvPr/>
        </p:nvSpPr>
        <p:spPr>
          <a:xfrm>
            <a:off x="7737566" y="6347357"/>
            <a:ext cx="4293325" cy="400110"/>
          </a:xfrm>
          <a:prstGeom prst="rect">
            <a:avLst/>
          </a:prstGeom>
        </p:spPr>
        <p:txBody>
          <a:bodyPr wrap="square">
            <a:spAutoFit/>
          </a:bodyPr>
          <a:lstStyle/>
          <a:p>
            <a:r>
              <a:rPr lang="en-GB" sz="1000" dirty="0">
                <a:solidFill>
                  <a:schemeClr val="accent6"/>
                </a:solidFill>
                <a:latin typeface="Montserrat" panose="00000500000000000000" pitchFamily="2" charset="0"/>
              </a:rPr>
              <a:t>Norman MacLeod’s </a:t>
            </a:r>
            <a:r>
              <a:rPr lang="en-GB" sz="1000" dirty="0" err="1">
                <a:solidFill>
                  <a:schemeClr val="accent6"/>
                </a:solidFill>
                <a:latin typeface="Montserrat" panose="00000500000000000000" pitchFamily="2" charset="0"/>
              </a:rPr>
              <a:t>PalaeoMath</a:t>
            </a:r>
            <a:r>
              <a:rPr lang="en-GB" sz="1000" dirty="0">
                <a:solidFill>
                  <a:schemeClr val="accent6"/>
                </a:solidFill>
                <a:latin typeface="Montserrat" panose="00000500000000000000" pitchFamily="2" charset="0"/>
              </a:rPr>
              <a:t> 101 Series </a:t>
            </a:r>
            <a:r>
              <a:rPr lang="en-GB" sz="1000" dirty="0">
                <a:latin typeface="Montserrat" panose="00000500000000000000" pitchFamily="2" charset="0"/>
              </a:rPr>
              <a:t>(</a:t>
            </a:r>
            <a:r>
              <a:rPr lang="en-GB" sz="1000" dirty="0">
                <a:latin typeface="Montserrat" panose="00000500000000000000" pitchFamily="2" charset="0"/>
                <a:hlinkClick r:id="rId4"/>
              </a:rPr>
              <a:t>http://www.palass.org/publications/newsletter/palaeomath-101</a:t>
            </a:r>
            <a:r>
              <a:rPr lang="en-GB" sz="1000" dirty="0">
                <a:latin typeface="Montserrat" panose="00000500000000000000" pitchFamily="2" charset="0"/>
              </a:rPr>
              <a:t>)  </a:t>
            </a:r>
          </a:p>
        </p:txBody>
      </p:sp>
    </p:spTree>
    <p:extLst>
      <p:ext uri="{BB962C8B-B14F-4D97-AF65-F5344CB8AC3E}">
        <p14:creationId xmlns:p14="http://schemas.microsoft.com/office/powerpoint/2010/main" val="19380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5B904C-7943-4AC8-ADA8-13F19D48B7EB}"/>
              </a:ext>
            </a:extLst>
          </p:cNvPr>
          <p:cNvSpPr txBox="1"/>
          <p:nvPr/>
        </p:nvSpPr>
        <p:spPr>
          <a:xfrm>
            <a:off x="585647" y="614681"/>
            <a:ext cx="10765976"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Stage 2: Landmark choice (final comments)</a:t>
            </a:r>
          </a:p>
        </p:txBody>
      </p:sp>
      <p:sp>
        <p:nvSpPr>
          <p:cNvPr id="5" name="Content Placeholder 4">
            <a:extLst>
              <a:ext uri="{FF2B5EF4-FFF2-40B4-BE49-F238E27FC236}">
                <a16:creationId xmlns:a16="http://schemas.microsoft.com/office/drawing/2014/main" id="{C311365A-A39E-4EC4-87B6-D3B8D9DE9E3E}"/>
              </a:ext>
            </a:extLst>
          </p:cNvPr>
          <p:cNvSpPr>
            <a:spLocks noGrp="1"/>
          </p:cNvSpPr>
          <p:nvPr>
            <p:ph idx="1"/>
          </p:nvPr>
        </p:nvSpPr>
        <p:spPr>
          <a:xfrm>
            <a:off x="985837" y="1594319"/>
            <a:ext cx="10522540" cy="3937484"/>
          </a:xfrm>
        </p:spPr>
        <p:txBody>
          <a:bodyPr>
            <a:normAutofit/>
          </a:bodyPr>
          <a:lstStyle/>
          <a:p>
            <a:pPr marL="0" indent="0">
              <a:buNone/>
            </a:pPr>
            <a:r>
              <a:rPr lang="en-GB" sz="2000" b="1" dirty="0">
                <a:solidFill>
                  <a:schemeClr val="accent6"/>
                </a:solidFill>
                <a:latin typeface="Montserrat" panose="00000500000000000000" pitchFamily="2" charset="0"/>
              </a:rPr>
              <a:t>For…</a:t>
            </a:r>
            <a:br>
              <a:rPr lang="en-GB" sz="2000" b="1" dirty="0">
                <a:solidFill>
                  <a:schemeClr val="accent6"/>
                </a:solidFill>
                <a:latin typeface="Montserrat" panose="00000500000000000000" pitchFamily="2" charset="0"/>
              </a:rPr>
            </a:br>
            <a:endParaRPr lang="en-GB" sz="2000" b="1" dirty="0">
              <a:solidFill>
                <a:schemeClr val="accent6"/>
              </a:solidFill>
              <a:latin typeface="Montserrat" panose="00000500000000000000" pitchFamily="2" charset="0"/>
            </a:endParaRPr>
          </a:p>
          <a:p>
            <a:pPr marL="432000" lvl="1" indent="0">
              <a:buNone/>
            </a:pPr>
            <a:r>
              <a:rPr lang="en-GB" sz="1800" b="1" dirty="0">
                <a:solidFill>
                  <a:schemeClr val="accent6"/>
                </a:solidFill>
                <a:latin typeface="Montserrat SemiBold" panose="00000700000000000000" pitchFamily="2" charset="0"/>
              </a:rPr>
              <a:t>Bioarchaeologists </a:t>
            </a:r>
          </a:p>
          <a:p>
            <a:pPr marL="1460700" lvl="2" indent="-571500">
              <a:buFont typeface="Wingdings" panose="05000000000000000000" pitchFamily="2" charset="2"/>
              <a:buChar char="§"/>
            </a:pPr>
            <a:r>
              <a:rPr lang="en-GB" sz="1400" dirty="0">
                <a:latin typeface="Montserrat" panose="00000500000000000000" pitchFamily="2" charset="0"/>
              </a:rPr>
              <a:t>Greater number of points of morphological correspondence on specimens</a:t>
            </a:r>
          </a:p>
          <a:p>
            <a:pPr marL="1460700" lvl="2" indent="-571500">
              <a:buFont typeface="Wingdings" panose="05000000000000000000" pitchFamily="2" charset="2"/>
              <a:buChar char="§"/>
            </a:pPr>
            <a:r>
              <a:rPr lang="en-GB" sz="1400" dirty="0">
                <a:latin typeface="Montserrat" panose="00000500000000000000" pitchFamily="2" charset="0"/>
              </a:rPr>
              <a:t>Easier to study three-dimensional shape (orientation is less of an issue)</a:t>
            </a:r>
          </a:p>
          <a:p>
            <a:pPr marL="889200" lvl="2" indent="0">
              <a:buNone/>
            </a:pPr>
            <a:endParaRPr lang="en-GB" sz="1400" dirty="0">
              <a:latin typeface="Montserrat" panose="00000500000000000000" pitchFamily="2" charset="0"/>
            </a:endParaRPr>
          </a:p>
          <a:p>
            <a:pPr marL="432000" lvl="1" indent="0">
              <a:buNone/>
            </a:pPr>
            <a:r>
              <a:rPr lang="en-GB" sz="1800" b="1" dirty="0">
                <a:solidFill>
                  <a:schemeClr val="accent6"/>
                </a:solidFill>
                <a:latin typeface="Montserrat SemiBold" panose="00000700000000000000" pitchFamily="2" charset="0"/>
              </a:rPr>
              <a:t>Archaeologists studying non-biological material </a:t>
            </a:r>
          </a:p>
          <a:p>
            <a:pPr marL="1460700" lvl="2" indent="-571500">
              <a:buFont typeface="Wingdings" panose="05000000000000000000" pitchFamily="2" charset="2"/>
              <a:buChar char="§"/>
            </a:pPr>
            <a:r>
              <a:rPr lang="en-GB" sz="1400" dirty="0">
                <a:latin typeface="Montserrat" panose="00000500000000000000" pitchFamily="2" charset="0"/>
              </a:rPr>
              <a:t>Greater creativity and thought is needed in orienting specimens and placing landmarks</a:t>
            </a:r>
          </a:p>
          <a:p>
            <a:pPr marL="1460700" lvl="2" indent="-571500">
              <a:buFont typeface="Wingdings" panose="05000000000000000000" pitchFamily="2" charset="2"/>
              <a:buChar char="§"/>
            </a:pPr>
            <a:r>
              <a:rPr lang="en-GB" sz="1400" dirty="0">
                <a:latin typeface="Montserrat" panose="00000500000000000000" pitchFamily="2" charset="0"/>
              </a:rPr>
              <a:t>Fewer case studies to compare geometric morphometric methodologies</a:t>
            </a:r>
          </a:p>
          <a:p>
            <a:pPr marL="889200" lvl="2" indent="0">
              <a:buNone/>
            </a:pPr>
            <a:endParaRPr lang="en-GB" sz="1400" dirty="0">
              <a:latin typeface="Montserrat" panose="00000500000000000000" pitchFamily="2" charset="0"/>
            </a:endParaRPr>
          </a:p>
          <a:p>
            <a:pPr marL="432000" lvl="1" indent="0">
              <a:buNone/>
            </a:pPr>
            <a:r>
              <a:rPr lang="en-GB" sz="1800" b="1" dirty="0">
                <a:solidFill>
                  <a:schemeClr val="accent6"/>
                </a:solidFill>
                <a:latin typeface="Montserrat SemiBold" panose="00000700000000000000" pitchFamily="2" charset="0"/>
              </a:rPr>
              <a:t>All archaeologists</a:t>
            </a:r>
          </a:p>
          <a:p>
            <a:pPr marL="1460700" lvl="2" indent="-571500">
              <a:buFont typeface="Wingdings" panose="05000000000000000000" pitchFamily="2" charset="2"/>
              <a:buChar char="§"/>
            </a:pPr>
            <a:r>
              <a:rPr lang="en-GB" sz="1400" dirty="0">
                <a:latin typeface="Montserrat" panose="00000500000000000000" pitchFamily="2" charset="0"/>
              </a:rPr>
              <a:t>Fragmentation and sample size (representation of a population) need to be considered </a:t>
            </a:r>
          </a:p>
          <a:p>
            <a:pPr marL="889200" lvl="2" indent="0">
              <a:buNone/>
            </a:pPr>
            <a:br>
              <a:rPr lang="en-GB" sz="1400" dirty="0">
                <a:latin typeface="Montserrat" panose="00000500000000000000" pitchFamily="2" charset="0"/>
              </a:rPr>
            </a:br>
            <a:endParaRPr lang="en-GB" sz="1400" dirty="0">
              <a:latin typeface="Montserrat" panose="00000500000000000000" pitchFamily="2" charset="0"/>
            </a:endParaRPr>
          </a:p>
          <a:p>
            <a:pPr lvl="1">
              <a:buFont typeface="Wingdings" panose="05000000000000000000" pitchFamily="2" charset="2"/>
              <a:buChar char="§"/>
            </a:pPr>
            <a:endParaRPr lang="en-GB" sz="1400" b="1" dirty="0">
              <a:latin typeface="Montserrat" panose="00000500000000000000" pitchFamily="2" charset="0"/>
            </a:endParaRPr>
          </a:p>
          <a:p>
            <a:pPr lvl="0" fontAlgn="base">
              <a:lnSpc>
                <a:spcPct val="99000"/>
              </a:lnSpc>
              <a:spcBef>
                <a:spcPts val="600"/>
              </a:spcBef>
              <a:spcAft>
                <a:spcPct val="0"/>
              </a:spcAft>
              <a:buClr>
                <a:srgbClr val="000000"/>
              </a:buClr>
              <a:buSzPct val="100000"/>
              <a:buFont typeface="Wingdings" panose="05000000000000000000" pitchFamily="2" charset="2"/>
              <a:buChar char="§"/>
            </a:pPr>
            <a:endParaRPr lang="en-GB" sz="1800" b="1" kern="0" dirty="0">
              <a:solidFill>
                <a:srgbClr val="000000"/>
              </a:solidFill>
              <a:latin typeface="Montserrat" panose="00000500000000000000" pitchFamily="2" charset="0"/>
            </a:endParaRPr>
          </a:p>
        </p:txBody>
      </p:sp>
    </p:spTree>
    <p:extLst>
      <p:ext uri="{BB962C8B-B14F-4D97-AF65-F5344CB8AC3E}">
        <p14:creationId xmlns:p14="http://schemas.microsoft.com/office/powerpoint/2010/main" val="221083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2.bp.blogspot.com/-QQBb7pH-BFU/UBzc53AZIaI/AAAAAAAAFL4/-SA2VMszaL4/s200/zuttiyeh.png">
            <a:extLst>
              <a:ext uri="{FF2B5EF4-FFF2-40B4-BE49-F238E27FC236}">
                <a16:creationId xmlns:a16="http://schemas.microsoft.com/office/drawing/2014/main" id="{9B80B00B-9105-4038-9FA6-949AF1FE3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50" y="1437414"/>
            <a:ext cx="3718656" cy="3914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4.bp.blogspot.com/-eGnbet1tU4k/UBw4SlMMzFI/AAAAAAAAFLU/OOYdLGa7774/s1600/pca.png">
            <a:extLst>
              <a:ext uri="{FF2B5EF4-FFF2-40B4-BE49-F238E27FC236}">
                <a16:creationId xmlns:a16="http://schemas.microsoft.com/office/drawing/2014/main" id="{C4721618-AB12-4E1B-ACCA-964798017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807" y="1507348"/>
            <a:ext cx="5036366" cy="38433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85B91A8-8F1D-4103-B650-362D02044984}"/>
              </a:ext>
            </a:extLst>
          </p:cNvPr>
          <p:cNvSpPr/>
          <p:nvPr/>
        </p:nvSpPr>
        <p:spPr>
          <a:xfrm>
            <a:off x="3607751" y="6264999"/>
            <a:ext cx="8423139" cy="461665"/>
          </a:xfrm>
          <a:prstGeom prst="rect">
            <a:avLst/>
          </a:prstGeom>
        </p:spPr>
        <p:txBody>
          <a:bodyPr wrap="square">
            <a:spAutoFit/>
          </a:bodyPr>
          <a:lstStyle/>
          <a:p>
            <a:r>
              <a:rPr lang="en-GB" sz="1200" dirty="0">
                <a:solidFill>
                  <a:schemeClr val="accent6"/>
                </a:solidFill>
                <a:latin typeface="Montserrat" panose="00000500000000000000" pitchFamily="2" charset="0"/>
              </a:rPr>
              <a:t>Freidline S.E, Gunz P., Janković I., Harvati K., Hublin J-J. (2012). A comprehensive morphometric analysis of the frontal and zygomatic bone of the Zuttiyeh fossil from Israel.. Journal of Human Evolution: 225-241.</a:t>
            </a:r>
          </a:p>
        </p:txBody>
      </p:sp>
    </p:spTree>
    <p:extLst>
      <p:ext uri="{BB962C8B-B14F-4D97-AF65-F5344CB8AC3E}">
        <p14:creationId xmlns:p14="http://schemas.microsoft.com/office/powerpoint/2010/main" val="1955924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3C2C10-C136-4520-9503-317D6FE60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4726" y="1810710"/>
            <a:ext cx="4602547" cy="4602547"/>
          </a:xfrm>
          <a:prstGeom prst="rect">
            <a:avLst/>
          </a:prstGeom>
        </p:spPr>
      </p:pic>
      <p:sp>
        <p:nvSpPr>
          <p:cNvPr id="5" name="Rectangle 4">
            <a:extLst>
              <a:ext uri="{FF2B5EF4-FFF2-40B4-BE49-F238E27FC236}">
                <a16:creationId xmlns:a16="http://schemas.microsoft.com/office/drawing/2014/main" id="{687859B1-AAFD-42E9-A91A-2D3D855267D1}"/>
              </a:ext>
            </a:extLst>
          </p:cNvPr>
          <p:cNvSpPr/>
          <p:nvPr/>
        </p:nvSpPr>
        <p:spPr>
          <a:xfrm>
            <a:off x="506760" y="444743"/>
            <a:ext cx="7239514" cy="1015663"/>
          </a:xfrm>
          <a:prstGeom prst="rect">
            <a:avLst/>
          </a:prstGeom>
        </p:spPr>
        <p:txBody>
          <a:bodyPr wrap="square">
            <a:spAutoFit/>
          </a:bodyPr>
          <a:lstStyle/>
          <a:p>
            <a:r>
              <a:rPr lang="en-GB" sz="1200" dirty="0">
                <a:solidFill>
                  <a:schemeClr val="accent6"/>
                </a:solidFill>
                <a:latin typeface="Montserrat" panose="00000500000000000000" pitchFamily="2" charset="0"/>
              </a:rPr>
              <a:t>Hoggard, C.S., Lauridsen, L. and Witte, K.B. (2019). The Potential of Geometric Morphometrics for Danish Archaeology: Two Case Studies. </a:t>
            </a:r>
            <a:r>
              <a:rPr lang="en-GB" sz="1200" i="1" dirty="0" err="1">
                <a:solidFill>
                  <a:schemeClr val="accent6"/>
                </a:solidFill>
                <a:latin typeface="Montserrat" panose="00000500000000000000" pitchFamily="2" charset="0"/>
              </a:rPr>
              <a:t>Arkæologisk</a:t>
            </a:r>
            <a:r>
              <a:rPr lang="en-GB" sz="1200" i="1" dirty="0">
                <a:solidFill>
                  <a:schemeClr val="accent6"/>
                </a:solidFill>
                <a:latin typeface="Montserrat" panose="00000500000000000000" pitchFamily="2" charset="0"/>
              </a:rPr>
              <a:t> Forum, </a:t>
            </a:r>
            <a:r>
              <a:rPr lang="en-GB" sz="1200" dirty="0">
                <a:solidFill>
                  <a:schemeClr val="accent6"/>
                </a:solidFill>
                <a:latin typeface="Montserrat" panose="00000500000000000000" pitchFamily="2" charset="0"/>
              </a:rPr>
              <a:t>40: 30-42</a:t>
            </a:r>
            <a:r>
              <a:rPr lang="en-GB" sz="1200" i="1" dirty="0">
                <a:solidFill>
                  <a:schemeClr val="accent6"/>
                </a:solidFill>
                <a:latin typeface="Montserrat" panose="00000500000000000000" pitchFamily="2" charset="0"/>
              </a:rPr>
              <a:t>. </a:t>
            </a:r>
          </a:p>
          <a:p>
            <a:endParaRPr lang="en-GB" sz="1200" dirty="0">
              <a:latin typeface="Montserrat" panose="00000500000000000000" pitchFamily="2" charset="0"/>
            </a:endParaRPr>
          </a:p>
          <a:p>
            <a:r>
              <a:rPr lang="en-GB" sz="1200" b="1" dirty="0">
                <a:solidFill>
                  <a:schemeClr val="accent6"/>
                </a:solidFill>
                <a:latin typeface="Montserrat SemiBold" panose="00000700000000000000" pitchFamily="2" charset="0"/>
              </a:rPr>
              <a:t>Article</a:t>
            </a:r>
            <a:r>
              <a:rPr lang="en-GB" sz="1200" dirty="0">
                <a:latin typeface="Montserrat" panose="00000500000000000000" pitchFamily="2" charset="0"/>
              </a:rPr>
              <a:t>:</a:t>
            </a:r>
            <a:r>
              <a:rPr lang="en-GB" sz="1200" i="1" dirty="0">
                <a:latin typeface="Montserrat" panose="00000500000000000000" pitchFamily="2" charset="0"/>
              </a:rPr>
              <a:t> </a:t>
            </a:r>
            <a:r>
              <a:rPr lang="en-GB" sz="1200" dirty="0">
                <a:latin typeface="Montserrat" panose="00000500000000000000" pitchFamily="2" charset="0"/>
              </a:rPr>
              <a:t>(</a:t>
            </a:r>
            <a:r>
              <a:rPr lang="en-GB" sz="1200" dirty="0">
                <a:latin typeface="Montserrat" panose="00000500000000000000" pitchFamily="2" charset="0"/>
                <a:hlinkClick r:id="rId3"/>
              </a:rPr>
              <a:t>http://www.archaeology.dk/16738/Nr.%2040%20-%202019</a:t>
            </a:r>
            <a:r>
              <a:rPr lang="en-GB" sz="1200" dirty="0">
                <a:latin typeface="Montserrat" panose="00000500000000000000" pitchFamily="2" charset="0"/>
              </a:rPr>
              <a:t>). </a:t>
            </a:r>
          </a:p>
          <a:p>
            <a:r>
              <a:rPr lang="en-GB" sz="1200" b="1" dirty="0">
                <a:solidFill>
                  <a:schemeClr val="accent6"/>
                </a:solidFill>
                <a:latin typeface="Montserrat SemiBold" panose="00000700000000000000" pitchFamily="2" charset="0"/>
              </a:rPr>
              <a:t>OSF</a:t>
            </a:r>
            <a:r>
              <a:rPr lang="en-GB" sz="1200" b="1" dirty="0">
                <a:latin typeface="Montserrat" panose="00000500000000000000" pitchFamily="2" charset="0"/>
              </a:rPr>
              <a:t>: </a:t>
            </a:r>
            <a:r>
              <a:rPr lang="en-GB" sz="1200" dirty="0">
                <a:latin typeface="Montserrat" panose="00000500000000000000" pitchFamily="2" charset="0"/>
                <a:hlinkClick r:id="rId4"/>
              </a:rPr>
              <a:t>https://osf.io/en5d2/</a:t>
            </a:r>
            <a:r>
              <a:rPr lang="en-GB" sz="1200" dirty="0">
                <a:latin typeface="Montserrat" panose="00000500000000000000" pitchFamily="2" charset="0"/>
              </a:rPr>
              <a:t>. </a:t>
            </a:r>
          </a:p>
        </p:txBody>
      </p:sp>
    </p:spTree>
    <p:extLst>
      <p:ext uri="{BB962C8B-B14F-4D97-AF65-F5344CB8AC3E}">
        <p14:creationId xmlns:p14="http://schemas.microsoft.com/office/powerpoint/2010/main" val="206022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BE040A-38E2-4B45-BED4-C1101D5C62C8}"/>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53CF92-B80F-4141-81F3-4684E47DF461}"/>
              </a:ext>
            </a:extLst>
          </p:cNvPr>
          <p:cNvSpPr txBox="1"/>
          <p:nvPr/>
        </p:nvSpPr>
        <p:spPr>
          <a:xfrm>
            <a:off x="585647" y="614681"/>
            <a:ext cx="10765976" cy="646331"/>
          </a:xfrm>
          <a:prstGeom prst="rect">
            <a:avLst/>
          </a:prstGeom>
          <a:noFill/>
        </p:spPr>
        <p:txBody>
          <a:bodyPr wrap="square" rtlCol="0">
            <a:spAutoFit/>
          </a:bodyPr>
          <a:lstStyle/>
          <a:p>
            <a:r>
              <a:rPr lang="en-GB" sz="3600" b="1" dirty="0">
                <a:solidFill>
                  <a:schemeClr val="bg1"/>
                </a:solidFill>
                <a:latin typeface="Montserrat ExtraBold" panose="00000900000000000000" pitchFamily="2" charset="0"/>
              </a:rPr>
              <a:t>Stage 3: Landmark digitisation</a:t>
            </a:r>
          </a:p>
        </p:txBody>
      </p:sp>
      <p:sp>
        <p:nvSpPr>
          <p:cNvPr id="8" name="Content Placeholder 4">
            <a:extLst>
              <a:ext uri="{FF2B5EF4-FFF2-40B4-BE49-F238E27FC236}">
                <a16:creationId xmlns:a16="http://schemas.microsoft.com/office/drawing/2014/main" id="{F41899EE-84AF-4B91-A96C-F8EEA873A8A8}"/>
              </a:ext>
            </a:extLst>
          </p:cNvPr>
          <p:cNvSpPr>
            <a:spLocks noGrp="1"/>
          </p:cNvSpPr>
          <p:nvPr>
            <p:ph idx="1"/>
          </p:nvPr>
        </p:nvSpPr>
        <p:spPr>
          <a:xfrm>
            <a:off x="985837" y="1960078"/>
            <a:ext cx="10522540" cy="4558287"/>
          </a:xfrm>
        </p:spPr>
        <p:txBody>
          <a:bodyPr>
            <a:normAutofit lnSpcReduction="10000"/>
          </a:bodyPr>
          <a:lstStyle/>
          <a:p>
            <a:pPr marL="0" indent="0">
              <a:buNone/>
            </a:pPr>
            <a:r>
              <a:rPr lang="en-GB" sz="1800" b="1" dirty="0">
                <a:solidFill>
                  <a:schemeClr val="bg1"/>
                </a:solidFill>
                <a:latin typeface="Montserrat" panose="00000500000000000000" pitchFamily="2" charset="0"/>
              </a:rPr>
              <a:t>Variety of different programs including:</a:t>
            </a:r>
          </a:p>
          <a:p>
            <a:pPr lvl="1"/>
            <a:r>
              <a:rPr lang="en-GB" sz="1800" b="1" dirty="0">
                <a:solidFill>
                  <a:schemeClr val="bg1"/>
                </a:solidFill>
                <a:latin typeface="Montserrat" panose="00000500000000000000" pitchFamily="2" charset="0"/>
              </a:rPr>
              <a:t>TPS Suite (</a:t>
            </a:r>
            <a:r>
              <a:rPr lang="en-GB" sz="1800" b="1" dirty="0" err="1">
                <a:solidFill>
                  <a:schemeClr val="bg1"/>
                </a:solidFill>
                <a:latin typeface="Montserrat" panose="00000500000000000000" pitchFamily="2" charset="0"/>
              </a:rPr>
              <a:t>TpsUtil</a:t>
            </a:r>
            <a:r>
              <a:rPr lang="en-GB" sz="1800" b="1" dirty="0">
                <a:solidFill>
                  <a:schemeClr val="bg1"/>
                </a:solidFill>
                <a:latin typeface="Montserrat" panose="00000500000000000000" pitchFamily="2" charset="0"/>
              </a:rPr>
              <a:t> and TpsDig2)*</a:t>
            </a:r>
          </a:p>
          <a:p>
            <a:pPr lvl="1"/>
            <a:r>
              <a:rPr lang="en-GB" sz="1800" b="1" dirty="0">
                <a:solidFill>
                  <a:schemeClr val="bg1"/>
                </a:solidFill>
                <a:latin typeface="Montserrat" panose="00000500000000000000" pitchFamily="2" charset="0"/>
              </a:rPr>
              <a:t>R Packages (geomorph, </a:t>
            </a:r>
            <a:r>
              <a:rPr lang="en-GB" sz="1800" b="1" dirty="0" err="1">
                <a:solidFill>
                  <a:schemeClr val="bg1"/>
                </a:solidFill>
                <a:latin typeface="Montserrat" panose="00000500000000000000" pitchFamily="2" charset="0"/>
              </a:rPr>
              <a:t>StereoMorph</a:t>
            </a:r>
            <a:r>
              <a:rPr lang="en-GB" sz="1800" b="1" dirty="0">
                <a:solidFill>
                  <a:schemeClr val="bg1"/>
                </a:solidFill>
                <a:latin typeface="Montserrat" panose="00000500000000000000" pitchFamily="2" charset="0"/>
              </a:rPr>
              <a:t> and GUImorph)*</a:t>
            </a:r>
          </a:p>
          <a:p>
            <a:pPr lvl="1"/>
            <a:r>
              <a:rPr lang="en-GB" sz="1800" b="1" dirty="0">
                <a:solidFill>
                  <a:schemeClr val="bg1"/>
                </a:solidFill>
                <a:latin typeface="Montserrat" panose="00000500000000000000" pitchFamily="2" charset="0"/>
              </a:rPr>
              <a:t>Landmark Editor (IDAV)</a:t>
            </a:r>
          </a:p>
          <a:p>
            <a:pPr lvl="1"/>
            <a:r>
              <a:rPr lang="en-GB" sz="1800" b="1" dirty="0" err="1">
                <a:solidFill>
                  <a:schemeClr val="bg1"/>
                </a:solidFill>
                <a:latin typeface="Montserrat" panose="00000500000000000000" pitchFamily="2" charset="0"/>
              </a:rPr>
              <a:t>PhyloNimbus</a:t>
            </a:r>
            <a:r>
              <a:rPr lang="en-GB" sz="1800" b="1" dirty="0">
                <a:solidFill>
                  <a:schemeClr val="bg1"/>
                </a:solidFill>
                <a:latin typeface="Montserrat" panose="00000500000000000000" pitchFamily="2" charset="0"/>
              </a:rPr>
              <a:t> </a:t>
            </a:r>
            <a:br>
              <a:rPr lang="en-GB" sz="1800" b="1" dirty="0">
                <a:solidFill>
                  <a:schemeClr val="bg1"/>
                </a:solidFill>
                <a:latin typeface="Montserrat" panose="00000500000000000000" pitchFamily="2" charset="0"/>
              </a:rPr>
            </a:br>
            <a:endParaRPr lang="en-GB" sz="1800" b="1" dirty="0">
              <a:solidFill>
                <a:schemeClr val="bg1"/>
              </a:solidFill>
              <a:latin typeface="Montserrat" panose="00000500000000000000" pitchFamily="2" charset="0"/>
            </a:endParaRPr>
          </a:p>
          <a:p>
            <a:pPr marL="0" indent="0">
              <a:buNone/>
            </a:pPr>
            <a:r>
              <a:rPr lang="en-GB" sz="1800" b="1" dirty="0">
                <a:solidFill>
                  <a:schemeClr val="bg1"/>
                </a:solidFill>
                <a:latin typeface="Montserrat" panose="00000500000000000000" pitchFamily="2" charset="0"/>
              </a:rPr>
              <a:t>Variety of different output files created including:</a:t>
            </a:r>
          </a:p>
          <a:p>
            <a:pPr lvl="1"/>
            <a:r>
              <a:rPr lang="en-GB" sz="1800" b="1" dirty="0">
                <a:solidFill>
                  <a:schemeClr val="bg1"/>
                </a:solidFill>
                <a:latin typeface="Montserrat" panose="00000500000000000000" pitchFamily="2" charset="0"/>
              </a:rPr>
              <a:t>.tps* </a:t>
            </a:r>
          </a:p>
          <a:p>
            <a:pPr lvl="1"/>
            <a:r>
              <a:rPr lang="en-GB" sz="1800" b="1" dirty="0">
                <a:solidFill>
                  <a:schemeClr val="bg1"/>
                </a:solidFill>
                <a:latin typeface="Montserrat" panose="00000500000000000000" pitchFamily="2" charset="0"/>
              </a:rPr>
              <a:t>.</a:t>
            </a:r>
            <a:r>
              <a:rPr lang="en-GB" sz="1800" b="1" dirty="0" err="1">
                <a:solidFill>
                  <a:schemeClr val="bg1"/>
                </a:solidFill>
                <a:latin typeface="Montserrat" panose="00000500000000000000" pitchFamily="2" charset="0"/>
              </a:rPr>
              <a:t>nts</a:t>
            </a:r>
            <a:endParaRPr lang="en-GB" sz="1800" b="1" dirty="0">
              <a:solidFill>
                <a:schemeClr val="bg1"/>
              </a:solidFill>
              <a:latin typeface="Montserrat" panose="00000500000000000000" pitchFamily="2" charset="0"/>
            </a:endParaRPr>
          </a:p>
          <a:p>
            <a:pPr lvl="1"/>
            <a:r>
              <a:rPr lang="en-GB" sz="1800" b="1" dirty="0">
                <a:solidFill>
                  <a:schemeClr val="bg1"/>
                </a:solidFill>
                <a:latin typeface="Montserrat" panose="00000500000000000000" pitchFamily="2" charset="0"/>
              </a:rPr>
              <a:t>.csv</a:t>
            </a:r>
          </a:p>
          <a:p>
            <a:pPr lvl="1"/>
            <a:r>
              <a:rPr lang="en-GB" sz="1800" b="1" dirty="0">
                <a:solidFill>
                  <a:schemeClr val="bg1"/>
                </a:solidFill>
                <a:latin typeface="Montserrat" panose="00000500000000000000" pitchFamily="2" charset="0"/>
              </a:rPr>
              <a:t>.text</a:t>
            </a:r>
            <a:endParaRPr lang="en-GB" sz="1800" dirty="0">
              <a:solidFill>
                <a:schemeClr val="bg1"/>
              </a:solidFill>
              <a:latin typeface="Montserrat" panose="00000500000000000000" pitchFamily="2" charset="0"/>
            </a:endParaRPr>
          </a:p>
          <a:p>
            <a:pPr marL="889200" lvl="2" indent="0">
              <a:buNone/>
            </a:pP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lvl="1">
              <a:buFont typeface="Wingdings" panose="05000000000000000000" pitchFamily="2" charset="2"/>
              <a:buChar char="§"/>
            </a:pPr>
            <a:endParaRPr lang="en-GB" sz="1800" b="1" dirty="0">
              <a:solidFill>
                <a:schemeClr val="bg1"/>
              </a:solidFill>
              <a:latin typeface="Montserrat" panose="00000500000000000000" pitchFamily="2" charset="0"/>
            </a:endParaRPr>
          </a:p>
          <a:p>
            <a:pPr marL="0" lvl="0" indent="0" algn="r" fontAlgn="base">
              <a:lnSpc>
                <a:spcPct val="99000"/>
              </a:lnSpc>
              <a:spcBef>
                <a:spcPts val="600"/>
              </a:spcBef>
              <a:spcAft>
                <a:spcPct val="0"/>
              </a:spcAft>
              <a:buClr>
                <a:srgbClr val="000000"/>
              </a:buClr>
              <a:buSzPct val="100000"/>
              <a:buNone/>
            </a:pPr>
            <a:r>
              <a:rPr lang="en-GB" sz="1400" b="1" kern="0" dirty="0">
                <a:solidFill>
                  <a:schemeClr val="bg1"/>
                </a:solidFill>
                <a:latin typeface="Montserrat" panose="00000500000000000000" pitchFamily="2" charset="0"/>
              </a:rPr>
              <a:t>*</a:t>
            </a:r>
            <a:r>
              <a:rPr lang="en-GB" sz="1200" b="1" kern="0" dirty="0">
                <a:solidFill>
                  <a:schemeClr val="bg1"/>
                </a:solidFill>
                <a:latin typeface="Montserrat" panose="00000500000000000000" pitchFamily="2" charset="0"/>
              </a:rPr>
              <a:t>using in today’s practicals</a:t>
            </a:r>
            <a:endParaRPr lang="en-GB" sz="1800" b="1" kern="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623153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99E026-5B5F-492F-9C21-070EB913CF0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3CD289B-68FE-4974-90ED-F0B755CD3503}"/>
              </a:ext>
            </a:extLst>
          </p:cNvPr>
          <p:cNvSpPr txBox="1"/>
          <p:nvPr/>
        </p:nvSpPr>
        <p:spPr>
          <a:xfrm>
            <a:off x="585647" y="614681"/>
            <a:ext cx="10765976" cy="646331"/>
          </a:xfrm>
          <a:prstGeom prst="rect">
            <a:avLst/>
          </a:prstGeom>
          <a:noFill/>
        </p:spPr>
        <p:txBody>
          <a:bodyPr wrap="square" rtlCol="0">
            <a:spAutoFit/>
          </a:bodyPr>
          <a:lstStyle/>
          <a:p>
            <a:r>
              <a:rPr lang="en-GB" sz="3600" b="1" dirty="0">
                <a:solidFill>
                  <a:schemeClr val="accent6"/>
                </a:solidFill>
                <a:latin typeface="Montserrat ExtraBold" panose="00000900000000000000" pitchFamily="2" charset="0"/>
              </a:rPr>
              <a:t>Stage 3: Landmark digitisation</a:t>
            </a:r>
          </a:p>
        </p:txBody>
      </p:sp>
      <p:sp>
        <p:nvSpPr>
          <p:cNvPr id="6" name="Content Placeholder 4">
            <a:extLst>
              <a:ext uri="{FF2B5EF4-FFF2-40B4-BE49-F238E27FC236}">
                <a16:creationId xmlns:a16="http://schemas.microsoft.com/office/drawing/2014/main" id="{7059B75A-6C4D-48FE-BD8F-7901DA45A57C}"/>
              </a:ext>
            </a:extLst>
          </p:cNvPr>
          <p:cNvSpPr>
            <a:spLocks noGrp="1"/>
          </p:cNvSpPr>
          <p:nvPr>
            <p:ph idx="1"/>
          </p:nvPr>
        </p:nvSpPr>
        <p:spPr>
          <a:xfrm>
            <a:off x="585647" y="1960078"/>
            <a:ext cx="10522540" cy="4558287"/>
          </a:xfrm>
        </p:spPr>
        <p:txBody>
          <a:bodyPr>
            <a:normAutofit/>
          </a:bodyPr>
          <a:lstStyle/>
          <a:p>
            <a:pPr marL="0" indent="0">
              <a:buNone/>
            </a:pPr>
            <a:r>
              <a:rPr lang="en-GB" sz="1800" dirty="0">
                <a:latin typeface="Montserrat" panose="00000500000000000000" pitchFamily="2" charset="0"/>
              </a:rPr>
              <a:t>Ask yourself…</a:t>
            </a:r>
          </a:p>
          <a:p>
            <a:pPr marL="0" indent="0">
              <a:buNone/>
            </a:pPr>
            <a:endParaRPr lang="en-GB" sz="1800" dirty="0">
              <a:solidFill>
                <a:schemeClr val="accent6"/>
              </a:solidFill>
              <a:latin typeface="Montserrat" panose="00000500000000000000" pitchFamily="2" charset="0"/>
            </a:endParaRPr>
          </a:p>
          <a:p>
            <a:pPr marL="1232100" lvl="2" indent="-342900">
              <a:buClr>
                <a:schemeClr val="bg1"/>
              </a:buClr>
              <a:buSzPct val="150000"/>
              <a:buFont typeface="+mj-lt"/>
              <a:buAutoNum type="arabicPeriod"/>
            </a:pPr>
            <a:r>
              <a:rPr lang="en-GB" sz="1800" dirty="0">
                <a:solidFill>
                  <a:schemeClr val="accent6"/>
                </a:solidFill>
                <a:latin typeface="Montserrat" panose="00000500000000000000" pitchFamily="2" charset="0"/>
              </a:rPr>
              <a:t>Do all my specimens have the correct number of points?</a:t>
            </a:r>
            <a:br>
              <a:rPr lang="en-GB" sz="1800" dirty="0">
                <a:solidFill>
                  <a:schemeClr val="accent6"/>
                </a:solidFill>
                <a:latin typeface="Montserrat" panose="00000500000000000000" pitchFamily="2" charset="0"/>
              </a:rPr>
            </a:br>
            <a:endParaRPr lang="en-GB" sz="1800" dirty="0">
              <a:solidFill>
                <a:schemeClr val="accent6"/>
              </a:solidFill>
              <a:latin typeface="Montserrat" panose="00000500000000000000" pitchFamily="2" charset="0"/>
            </a:endParaRPr>
          </a:p>
          <a:p>
            <a:pPr marL="1232100" lvl="2" indent="-342900">
              <a:buClr>
                <a:schemeClr val="bg1"/>
              </a:buClr>
              <a:buSzPct val="150000"/>
              <a:buFont typeface="+mj-lt"/>
              <a:buAutoNum type="arabicPeriod"/>
            </a:pPr>
            <a:r>
              <a:rPr lang="en-GB" sz="1800" dirty="0">
                <a:solidFill>
                  <a:schemeClr val="accent6"/>
                </a:solidFill>
                <a:latin typeface="Montserrat" panose="00000500000000000000" pitchFamily="2" charset="0"/>
              </a:rPr>
              <a:t>Are all my landmarks in the correct order?</a:t>
            </a:r>
            <a:br>
              <a:rPr lang="en-GB" sz="1800" dirty="0">
                <a:solidFill>
                  <a:schemeClr val="accent6"/>
                </a:solidFill>
                <a:latin typeface="Montserrat" panose="00000500000000000000" pitchFamily="2" charset="0"/>
              </a:rPr>
            </a:br>
            <a:endParaRPr lang="en-GB" sz="1800" dirty="0">
              <a:solidFill>
                <a:schemeClr val="accent6"/>
              </a:solidFill>
              <a:latin typeface="Montserrat" panose="00000500000000000000" pitchFamily="2" charset="0"/>
            </a:endParaRPr>
          </a:p>
          <a:p>
            <a:pPr marL="1232100" lvl="2" indent="-342900">
              <a:buClr>
                <a:schemeClr val="bg1"/>
              </a:buClr>
              <a:buSzPct val="150000"/>
              <a:buFont typeface="+mj-lt"/>
              <a:buAutoNum type="arabicPeriod"/>
            </a:pPr>
            <a:r>
              <a:rPr lang="en-GB" sz="1800" dirty="0">
                <a:solidFill>
                  <a:schemeClr val="accent6"/>
                </a:solidFill>
                <a:latin typeface="Montserrat" panose="00000500000000000000" pitchFamily="2" charset="0"/>
              </a:rPr>
              <a:t>Are the ID labels correct?</a:t>
            </a:r>
            <a:br>
              <a:rPr lang="en-GB" sz="1800" dirty="0">
                <a:solidFill>
                  <a:schemeClr val="accent6"/>
                </a:solidFill>
                <a:latin typeface="Montserrat" panose="00000500000000000000" pitchFamily="2" charset="0"/>
              </a:rPr>
            </a:br>
            <a:endParaRPr lang="en-GB" sz="1800" dirty="0">
              <a:solidFill>
                <a:schemeClr val="accent6"/>
              </a:solidFill>
              <a:latin typeface="Montserrat" panose="00000500000000000000" pitchFamily="2" charset="0"/>
            </a:endParaRPr>
          </a:p>
          <a:p>
            <a:pPr marL="1232100" lvl="2" indent="-342900">
              <a:buClr>
                <a:schemeClr val="bg1"/>
              </a:buClr>
              <a:buSzPct val="150000"/>
              <a:buFont typeface="+mj-lt"/>
              <a:buAutoNum type="arabicPeriod"/>
            </a:pPr>
            <a:r>
              <a:rPr lang="en-GB" sz="1800" dirty="0">
                <a:solidFill>
                  <a:schemeClr val="accent6"/>
                </a:solidFill>
                <a:latin typeface="Montserrat" panose="00000500000000000000" pitchFamily="2" charset="0"/>
              </a:rPr>
              <a:t>Are they to scale? (For size-integrated analyses)</a:t>
            </a:r>
            <a:br>
              <a:rPr lang="en-GB" sz="1800" dirty="0">
                <a:solidFill>
                  <a:schemeClr val="accent6"/>
                </a:solidFill>
                <a:latin typeface="Montserrat" panose="00000500000000000000" pitchFamily="2" charset="0"/>
              </a:rPr>
            </a:br>
            <a:endParaRPr lang="en-GB" sz="1800" dirty="0">
              <a:solidFill>
                <a:schemeClr val="accent6"/>
              </a:solidFill>
              <a:latin typeface="Montserrat" panose="00000500000000000000" pitchFamily="2" charset="0"/>
            </a:endParaRPr>
          </a:p>
          <a:p>
            <a:pPr lvl="1">
              <a:buFont typeface="Wingdings" panose="05000000000000000000" pitchFamily="2" charset="2"/>
              <a:buChar char="§"/>
            </a:pPr>
            <a:endParaRPr lang="en-GB" sz="1800" b="1" dirty="0">
              <a:solidFill>
                <a:schemeClr val="accent6"/>
              </a:solidFill>
              <a:latin typeface="Montserrat" panose="00000500000000000000" pitchFamily="2" charset="0"/>
            </a:endParaRPr>
          </a:p>
        </p:txBody>
      </p:sp>
      <p:pic>
        <p:nvPicPr>
          <p:cNvPr id="7" name="Picture 6">
            <a:extLst>
              <a:ext uri="{FF2B5EF4-FFF2-40B4-BE49-F238E27FC236}">
                <a16:creationId xmlns:a16="http://schemas.microsoft.com/office/drawing/2014/main" id="{D3A37E72-D0BA-4C64-A9EA-5734074DD94B}"/>
              </a:ext>
            </a:extLst>
          </p:cNvPr>
          <p:cNvPicPr>
            <a:picLocks noChangeAspect="1"/>
          </p:cNvPicPr>
          <p:nvPr/>
        </p:nvPicPr>
        <p:blipFill>
          <a:blip r:embed="rId2"/>
          <a:stretch>
            <a:fillRect/>
          </a:stretch>
        </p:blipFill>
        <p:spPr>
          <a:xfrm>
            <a:off x="9457312" y="614681"/>
            <a:ext cx="2314500" cy="5806377"/>
          </a:xfrm>
          <a:prstGeom prst="rect">
            <a:avLst/>
          </a:prstGeom>
        </p:spPr>
      </p:pic>
    </p:spTree>
    <p:extLst>
      <p:ext uri="{BB962C8B-B14F-4D97-AF65-F5344CB8AC3E}">
        <p14:creationId xmlns:p14="http://schemas.microsoft.com/office/powerpoint/2010/main" val="2388592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AA1EF5A-D0DB-43FD-B115-A13B032B3B5C}"/>
              </a:ext>
            </a:extLst>
          </p:cNvPr>
          <p:cNvSpPr txBox="1"/>
          <p:nvPr/>
        </p:nvSpPr>
        <p:spPr>
          <a:xfrm flipH="1">
            <a:off x="476791" y="300446"/>
            <a:ext cx="11227528" cy="6278642"/>
          </a:xfrm>
          <a:prstGeom prst="rect">
            <a:avLst/>
          </a:prstGeom>
          <a:noFill/>
        </p:spPr>
        <p:txBody>
          <a:bodyPr wrap="square" rtlCol="0">
            <a:spAutoFit/>
          </a:bodyPr>
          <a:lstStyle/>
          <a:p>
            <a:r>
              <a:rPr lang="en-GB" sz="3200" dirty="0">
                <a:solidFill>
                  <a:schemeClr val="accent6"/>
                </a:solidFill>
                <a:latin typeface="Montserrat ExtraBold" panose="00000900000000000000" pitchFamily="2" charset="0"/>
              </a:rPr>
              <a:t>Two-dimensional shape analysis (a breakdown)</a:t>
            </a:r>
          </a:p>
          <a:p>
            <a:endParaRPr lang="en-GB" dirty="0">
              <a:latin typeface="Montserrat" panose="00000500000000000000" pitchFamily="2" charset="0"/>
            </a:endParaRPr>
          </a:p>
          <a:p>
            <a:endParaRPr lang="en-GB" dirty="0">
              <a:latin typeface="Montserrat" panose="00000500000000000000" pitchFamily="2" charset="0"/>
            </a:endParaRPr>
          </a:p>
          <a:p>
            <a:endParaRPr lang="en-GB" dirty="0">
              <a:latin typeface="Montserrat" panose="00000500000000000000" pitchFamily="2" charset="0"/>
            </a:endParaRPr>
          </a:p>
          <a:p>
            <a:pPr marL="342900" indent="-342900">
              <a:buFont typeface="+mj-lt"/>
              <a:buAutoNum type="arabicPeriod"/>
            </a:pPr>
            <a:r>
              <a:rPr lang="en-GB" sz="2000" b="1" dirty="0">
                <a:latin typeface="Montserrat" panose="00000500000000000000" pitchFamily="2" charset="0"/>
              </a:rPr>
              <a:t>Landmark Analysis</a:t>
            </a:r>
            <a:br>
              <a:rPr lang="en-GB" sz="2000" dirty="0">
                <a:latin typeface="Montserrat" panose="00000500000000000000" pitchFamily="2" charset="0"/>
              </a:rPr>
            </a:br>
            <a:endParaRPr lang="en-GB" sz="2000" dirty="0">
              <a:latin typeface="Montserrat" panose="00000500000000000000" pitchFamily="2" charset="0"/>
            </a:endParaRPr>
          </a:p>
          <a:p>
            <a:pPr marL="342900" indent="-342900">
              <a:buFont typeface="+mj-lt"/>
              <a:buAutoNum type="arabicPeriod"/>
            </a:pPr>
            <a:r>
              <a:rPr lang="en-GB" sz="2000" b="1" dirty="0">
                <a:latin typeface="Montserrat" panose="00000500000000000000" pitchFamily="2" charset="0"/>
              </a:rPr>
              <a:t>Outline Analysis</a:t>
            </a:r>
            <a:br>
              <a:rPr lang="en-GB" sz="2000" b="1" dirty="0">
                <a:latin typeface="Montserrat" panose="00000500000000000000" pitchFamily="2" charset="0"/>
              </a:rPr>
            </a:br>
            <a:endParaRPr lang="en-GB" sz="2000" b="1" dirty="0">
              <a:latin typeface="Montserrat" panose="00000500000000000000" pitchFamily="2" charset="0"/>
            </a:endParaRPr>
          </a:p>
          <a:p>
            <a:pPr marL="742950" lvl="1" indent="-285750">
              <a:buFont typeface="Arial" panose="020B0604020202020204" pitchFamily="34" charset="0"/>
              <a:buChar char="•"/>
            </a:pPr>
            <a:r>
              <a:rPr lang="en-GB" dirty="0">
                <a:latin typeface="Montserrat" panose="00000500000000000000" pitchFamily="2" charset="0"/>
              </a:rPr>
              <a:t>Semi-landmark Analysis</a:t>
            </a:r>
            <a:br>
              <a:rPr lang="en-GB" dirty="0">
                <a:latin typeface="Montserrat" panose="00000500000000000000" pitchFamily="2" charset="0"/>
              </a:rPr>
            </a:br>
            <a:endParaRPr lang="en-GB" dirty="0">
              <a:latin typeface="Montserrat" panose="00000500000000000000" pitchFamily="2" charset="0"/>
            </a:endParaRPr>
          </a:p>
          <a:p>
            <a:pPr marL="742950" lvl="1" indent="-285750">
              <a:buFont typeface="Arial" panose="020B0604020202020204" pitchFamily="34" charset="0"/>
              <a:buChar char="•"/>
            </a:pPr>
            <a:r>
              <a:rPr lang="en-GB" dirty="0">
                <a:latin typeface="Montserrat" panose="00000500000000000000" pitchFamily="2" charset="0"/>
              </a:rPr>
              <a:t>Fourier-based Analysis</a:t>
            </a:r>
            <a:br>
              <a:rPr lang="en-GB" dirty="0">
                <a:latin typeface="Montserrat" panose="00000500000000000000" pitchFamily="2" charset="0"/>
              </a:rPr>
            </a:br>
            <a:endParaRPr lang="en-GB" dirty="0">
              <a:latin typeface="Montserrat" panose="00000500000000000000" pitchFamily="2" charset="0"/>
            </a:endParaRPr>
          </a:p>
          <a:p>
            <a:pPr marL="1200150" lvl="2" indent="-285750">
              <a:buFont typeface="Arial" panose="020B0604020202020204" pitchFamily="34" charset="0"/>
              <a:buChar char="•"/>
            </a:pPr>
            <a:r>
              <a:rPr lang="en-GB" dirty="0">
                <a:latin typeface="Montserrat" panose="00000500000000000000" pitchFamily="2" charset="0"/>
              </a:rPr>
              <a:t>Radial Fourier Analysis (RFA)</a:t>
            </a:r>
            <a:br>
              <a:rPr lang="en-GB" dirty="0">
                <a:latin typeface="Montserrat" panose="00000500000000000000" pitchFamily="2" charset="0"/>
              </a:rPr>
            </a:br>
            <a:endParaRPr lang="en-GB" dirty="0">
              <a:latin typeface="Montserrat" panose="00000500000000000000" pitchFamily="2" charset="0"/>
            </a:endParaRPr>
          </a:p>
          <a:p>
            <a:pPr marL="1200150" lvl="2" indent="-285750">
              <a:buFont typeface="Arial" panose="020B0604020202020204" pitchFamily="34" charset="0"/>
              <a:buChar char="•"/>
            </a:pPr>
            <a:r>
              <a:rPr lang="en-GB" dirty="0">
                <a:latin typeface="Montserrat" panose="00000500000000000000" pitchFamily="2" charset="0"/>
              </a:rPr>
              <a:t>Elliptic Fourier Analysis (EFA)</a:t>
            </a:r>
            <a:br>
              <a:rPr lang="en-GB" dirty="0">
                <a:latin typeface="Montserrat" panose="00000500000000000000" pitchFamily="2" charset="0"/>
              </a:rPr>
            </a:br>
            <a:endParaRPr lang="en-GB" dirty="0">
              <a:latin typeface="Montserrat" panose="00000500000000000000" pitchFamily="2" charset="0"/>
            </a:endParaRPr>
          </a:p>
          <a:p>
            <a:pPr marL="1200150" lvl="2" indent="-285750">
              <a:buFont typeface="Arial" panose="020B0604020202020204" pitchFamily="34" charset="0"/>
              <a:buChar char="•"/>
            </a:pPr>
            <a:r>
              <a:rPr lang="en-GB" dirty="0">
                <a:latin typeface="Montserrat" panose="00000500000000000000" pitchFamily="2" charset="0"/>
              </a:rPr>
              <a:t>Discrete Cosine Transform (DCT)</a:t>
            </a:r>
            <a:br>
              <a:rPr lang="en-GB" dirty="0">
                <a:latin typeface="Montserrat" panose="00000500000000000000" pitchFamily="2" charset="0"/>
              </a:rPr>
            </a:br>
            <a:endParaRPr lang="en-GB" dirty="0">
              <a:latin typeface="Montserrat" panose="00000500000000000000" pitchFamily="2" charset="0"/>
            </a:endParaRPr>
          </a:p>
          <a:p>
            <a:pPr marL="742950" lvl="1" indent="-285750">
              <a:buFont typeface="Arial" panose="020B0604020202020204" pitchFamily="34" charset="0"/>
              <a:buChar char="•"/>
            </a:pPr>
            <a:r>
              <a:rPr lang="en-GB" dirty="0">
                <a:latin typeface="Montserrat" panose="00000500000000000000" pitchFamily="2" charset="0"/>
              </a:rPr>
              <a:t>Eigenshape Analysis*</a:t>
            </a:r>
            <a:br>
              <a:rPr lang="en-GB" dirty="0">
                <a:latin typeface="Montserrat" panose="00000500000000000000" pitchFamily="2" charset="0"/>
              </a:rPr>
            </a:br>
            <a:endParaRPr lang="en-GB" dirty="0">
              <a:latin typeface="Montserrat" panose="00000500000000000000" pitchFamily="2" charset="0"/>
            </a:endParaRPr>
          </a:p>
          <a:p>
            <a:pPr marL="342900" indent="-342900">
              <a:buFont typeface="+mj-lt"/>
              <a:buAutoNum type="arabicPeriod"/>
            </a:pPr>
            <a:r>
              <a:rPr lang="en-GB" sz="2000" b="1" dirty="0">
                <a:latin typeface="Montserrat" panose="00000500000000000000" pitchFamily="2" charset="0"/>
              </a:rPr>
              <a:t>Other methods </a:t>
            </a:r>
            <a:r>
              <a:rPr lang="en-GB" dirty="0">
                <a:latin typeface="Montserrat" panose="00000500000000000000" pitchFamily="2" charset="0"/>
              </a:rPr>
              <a:t>e.g. Polynomial Curve Fitting*</a:t>
            </a:r>
          </a:p>
        </p:txBody>
      </p:sp>
      <p:sp>
        <p:nvSpPr>
          <p:cNvPr id="10" name="TextBox 9">
            <a:extLst>
              <a:ext uri="{FF2B5EF4-FFF2-40B4-BE49-F238E27FC236}">
                <a16:creationId xmlns:a16="http://schemas.microsoft.com/office/drawing/2014/main" id="{AE31A350-522D-4596-A30E-67DC51224591}"/>
              </a:ext>
            </a:extLst>
          </p:cNvPr>
          <p:cNvSpPr txBox="1"/>
          <p:nvPr/>
        </p:nvSpPr>
        <p:spPr>
          <a:xfrm flipH="1">
            <a:off x="10570026" y="6552962"/>
            <a:ext cx="1621974" cy="276999"/>
          </a:xfrm>
          <a:prstGeom prst="rect">
            <a:avLst/>
          </a:prstGeom>
          <a:noFill/>
        </p:spPr>
        <p:txBody>
          <a:bodyPr wrap="square" rtlCol="0">
            <a:spAutoFit/>
          </a:bodyPr>
          <a:lstStyle/>
          <a:p>
            <a:r>
              <a:rPr lang="en-GB" sz="1200" dirty="0">
                <a:solidFill>
                  <a:schemeClr val="accent6"/>
                </a:solidFill>
                <a:latin typeface="Montserrat" panose="00000500000000000000" pitchFamily="2" charset="0"/>
              </a:rPr>
              <a:t>* Not covered here</a:t>
            </a:r>
            <a:endParaRPr lang="en-GB" sz="1200" dirty="0">
              <a:latin typeface="Montserrat" panose="00000500000000000000" pitchFamily="2" charset="0"/>
            </a:endParaRPr>
          </a:p>
        </p:txBody>
      </p:sp>
    </p:spTree>
    <p:extLst>
      <p:ext uri="{BB962C8B-B14F-4D97-AF65-F5344CB8AC3E}">
        <p14:creationId xmlns:p14="http://schemas.microsoft.com/office/powerpoint/2010/main" val="3519422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309C0D-A115-47A1-9658-2CB0FCE6C8BF}"/>
              </a:ext>
            </a:extLst>
          </p:cNvPr>
          <p:cNvSpPr>
            <a:spLocks noGrp="1"/>
          </p:cNvSpPr>
          <p:nvPr>
            <p:ph type="title"/>
          </p:nvPr>
        </p:nvSpPr>
        <p:spPr>
          <a:xfrm>
            <a:off x="838200" y="317954"/>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36770AE7-778A-41FB-9CA6-E71626D14D66}"/>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dirty="0">
                <a:latin typeface="Montserrat" panose="00000500000000000000" pitchFamily="2" charset="0"/>
              </a:rPr>
              <a:t>• </a:t>
            </a:r>
            <a:r>
              <a:rPr lang="en-GB" sz="1200" strike="sngStrike" dirty="0">
                <a:latin typeface="Montserrat" panose="00000500000000000000" pitchFamily="2" charset="0"/>
              </a:rPr>
              <a:t>Introductory lecture (What is Geometric Morphometrics? What are Landmarks? How do we do it?)</a:t>
            </a:r>
            <a:br>
              <a:rPr lang="en-GB" sz="1200" dirty="0">
                <a:latin typeface="Montserrat" panose="00000500000000000000" pitchFamily="2" charset="0"/>
              </a:rPr>
            </a:br>
            <a:r>
              <a:rPr lang="en-GB" sz="1200"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dirty="0">
                <a:latin typeface="Montserrat" panose="00000500000000000000" pitchFamily="2" charset="0"/>
              </a:rPr>
              <a:t>• Organising data for morphometrics </a:t>
            </a:r>
            <a:br>
              <a:rPr lang="en-GB" sz="1200" dirty="0">
                <a:latin typeface="Montserrat" panose="00000500000000000000" pitchFamily="2" charset="0"/>
              </a:rPr>
            </a:br>
            <a:r>
              <a:rPr lang="en-GB" sz="1200"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dirty="0">
                <a:latin typeface="Montserrat" panose="00000500000000000000" pitchFamily="2" charset="0"/>
              </a:rPr>
              <a:t>• Procrustes Superimposition</a:t>
            </a:r>
            <a:br>
              <a:rPr lang="en-GB" sz="1200" dirty="0">
                <a:latin typeface="Montserrat" panose="00000500000000000000" pitchFamily="2" charset="0"/>
              </a:rPr>
            </a:br>
            <a:r>
              <a:rPr lang="en-GB" sz="1200" dirty="0">
                <a:latin typeface="Montserrat" panose="00000500000000000000" pitchFamily="2" charset="0"/>
              </a:rPr>
              <a:t>• Other imposition methods (e.g. Resistant Fit)</a:t>
            </a:r>
            <a:br>
              <a:rPr lang="en-GB" sz="1200" dirty="0">
                <a:latin typeface="Montserrat" panose="00000500000000000000" pitchFamily="2" charset="0"/>
              </a:rPr>
            </a:br>
            <a:r>
              <a:rPr lang="en-GB" sz="1200"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2795812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20561C-3A87-4D7B-8688-960812F2F502}"/>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4F936C0-EF96-4EF7-8268-46E79A4E9FCE}"/>
              </a:ext>
            </a:extLst>
          </p:cNvPr>
          <p:cNvSpPr>
            <a:spLocks noGrp="1"/>
          </p:cNvSpPr>
          <p:nvPr>
            <p:ph type="title"/>
          </p:nvPr>
        </p:nvSpPr>
        <p:spPr/>
        <p:txBody>
          <a:bodyPr/>
          <a:lstStyle/>
          <a:p>
            <a:r>
              <a:rPr lang="en-GB" dirty="0">
                <a:solidFill>
                  <a:schemeClr val="bg1"/>
                </a:solidFill>
                <a:latin typeface="Montserrat ExtraBold" panose="00000900000000000000" pitchFamily="2" charset="0"/>
              </a:rPr>
              <a:t>GMM in the R Environment</a:t>
            </a:r>
          </a:p>
        </p:txBody>
      </p:sp>
      <p:sp>
        <p:nvSpPr>
          <p:cNvPr id="3" name="Content Placeholder 2">
            <a:extLst>
              <a:ext uri="{FF2B5EF4-FFF2-40B4-BE49-F238E27FC236}">
                <a16:creationId xmlns:a16="http://schemas.microsoft.com/office/drawing/2014/main" id="{E0C9EB6D-45D8-45CD-96B5-5796C47CC68D}"/>
              </a:ext>
            </a:extLst>
          </p:cNvPr>
          <p:cNvSpPr>
            <a:spLocks noGrp="1"/>
          </p:cNvSpPr>
          <p:nvPr>
            <p:ph idx="1"/>
          </p:nvPr>
        </p:nvSpPr>
        <p:spPr>
          <a:xfrm>
            <a:off x="5137762" y="2055813"/>
            <a:ext cx="6006737" cy="4351338"/>
          </a:xfrm>
        </p:spPr>
        <p:txBody>
          <a:bodyPr/>
          <a:lstStyle/>
          <a:p>
            <a:r>
              <a:rPr lang="en-GB" sz="1800" dirty="0">
                <a:solidFill>
                  <a:schemeClr val="bg1"/>
                </a:solidFill>
                <a:latin typeface="Montserrat" panose="00000500000000000000" pitchFamily="2" charset="0"/>
              </a:rPr>
              <a:t>With an increasing number of packages for creating, manipulating and analysing shape coordinates, and a more code-literate discipline, R is the ideal environment for archaeologists.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Permits a transparent, repeatable and reproducible GMM analytical workflow.</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Note: you may find certain stages easier to process outside of the R environment e.g. digitisation (and that is fine!)</a:t>
            </a:r>
          </a:p>
          <a:p>
            <a:pPr marL="0" indent="0">
              <a:buNone/>
            </a:pPr>
            <a:endParaRPr lang="en-GB" sz="1800" dirty="0">
              <a:solidFill>
                <a:schemeClr val="bg1"/>
              </a:solidFill>
            </a:endParaRPr>
          </a:p>
        </p:txBody>
      </p:sp>
      <p:pic>
        <p:nvPicPr>
          <p:cNvPr id="6" name="Graphic 5">
            <a:extLst>
              <a:ext uri="{FF2B5EF4-FFF2-40B4-BE49-F238E27FC236}">
                <a16:creationId xmlns:a16="http://schemas.microsoft.com/office/drawing/2014/main" id="{49883BF3-94B1-4380-ABF1-F7E4CE7C7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857" y="2492976"/>
            <a:ext cx="1872048" cy="1872048"/>
          </a:xfrm>
          <a:prstGeom prst="rect">
            <a:avLst/>
          </a:prstGeom>
        </p:spPr>
      </p:pic>
    </p:spTree>
    <p:extLst>
      <p:ext uri="{BB962C8B-B14F-4D97-AF65-F5344CB8AC3E}">
        <p14:creationId xmlns:p14="http://schemas.microsoft.com/office/powerpoint/2010/main" val="3591644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725BAD-34E9-4BB1-9972-F108B8E66D15}"/>
              </a:ext>
            </a:extLst>
          </p:cNvPr>
          <p:cNvSpPr>
            <a:spLocks noGrp="1"/>
          </p:cNvSpPr>
          <p:nvPr>
            <p:ph type="title"/>
          </p:nvPr>
        </p:nvSpPr>
        <p:spPr>
          <a:xfrm>
            <a:off x="838200" y="365125"/>
            <a:ext cx="10515600" cy="1325563"/>
          </a:xfrm>
        </p:spPr>
        <p:txBody>
          <a:bodyPr>
            <a:normAutofit/>
          </a:bodyPr>
          <a:lstStyle/>
          <a:p>
            <a:r>
              <a:rPr lang="en-GB" sz="3600" b="1" dirty="0">
                <a:solidFill>
                  <a:schemeClr val="accent6"/>
                </a:solidFill>
                <a:latin typeface="Montserrat ExtraBold" panose="00000900000000000000" pitchFamily="2" charset="0"/>
              </a:rPr>
              <a:t>Exercise 1: R Environment (setup)</a:t>
            </a:r>
          </a:p>
        </p:txBody>
      </p:sp>
      <p:sp>
        <p:nvSpPr>
          <p:cNvPr id="5" name="Title 1">
            <a:extLst>
              <a:ext uri="{FF2B5EF4-FFF2-40B4-BE49-F238E27FC236}">
                <a16:creationId xmlns:a16="http://schemas.microsoft.com/office/drawing/2014/main" id="{F8374A8B-8E7A-4161-B82D-456277FC915E}"/>
              </a:ext>
            </a:extLst>
          </p:cNvPr>
          <p:cNvSpPr txBox="1">
            <a:spLocks/>
          </p:cNvSpPr>
          <p:nvPr/>
        </p:nvSpPr>
        <p:spPr>
          <a:xfrm>
            <a:off x="838200" y="1690688"/>
            <a:ext cx="10515600" cy="4132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GB" sz="1800" dirty="0">
                <a:latin typeface="Montserrat" panose="00000500000000000000" pitchFamily="2" charset="0"/>
              </a:rPr>
              <a:t>Download </a:t>
            </a:r>
            <a:r>
              <a:rPr lang="en-GB" sz="1800" b="1" dirty="0">
                <a:latin typeface="Montserrat" panose="00000500000000000000" pitchFamily="2" charset="0"/>
              </a:rPr>
              <a:t>R</a:t>
            </a:r>
            <a:r>
              <a:rPr lang="en-GB" sz="1800" dirty="0">
                <a:latin typeface="Montserrat" panose="00000500000000000000" pitchFamily="2" charset="0"/>
              </a:rPr>
              <a:t> and </a:t>
            </a:r>
            <a:r>
              <a:rPr lang="en-GB" sz="1800" b="1" dirty="0" err="1">
                <a:latin typeface="Montserrat" panose="00000500000000000000" pitchFamily="2" charset="0"/>
              </a:rPr>
              <a:t>Rstudio</a:t>
            </a:r>
            <a:br>
              <a:rPr lang="en-GB" sz="1800" dirty="0">
                <a:latin typeface="Montserrat" panose="00000500000000000000" pitchFamily="2" charset="0"/>
              </a:rPr>
            </a:br>
            <a:r>
              <a:rPr lang="en-GB" sz="1800" dirty="0">
                <a:latin typeface="Montserrat" panose="00000500000000000000" pitchFamily="2" charset="0"/>
              </a:rPr>
              <a:t>	R: </a:t>
            </a:r>
            <a:r>
              <a:rPr lang="en-GB" sz="1800" dirty="0">
                <a:latin typeface="Montserrat" panose="00000500000000000000" pitchFamily="2" charset="0"/>
                <a:hlinkClick r:id="rId2"/>
              </a:rPr>
              <a:t>https://www.r-project.org/</a:t>
            </a:r>
            <a:br>
              <a:rPr lang="en-GB" sz="1800" dirty="0">
                <a:latin typeface="Montserrat" panose="00000500000000000000" pitchFamily="2" charset="0"/>
              </a:rPr>
            </a:br>
            <a:r>
              <a:rPr lang="en-GB" sz="1800" dirty="0">
                <a:latin typeface="Montserrat" panose="00000500000000000000" pitchFamily="2" charset="0"/>
              </a:rPr>
              <a:t>	RStudio: </a:t>
            </a:r>
            <a:r>
              <a:rPr lang="en-GB" sz="1800" dirty="0">
                <a:latin typeface="Montserrat" panose="00000500000000000000" pitchFamily="2" charset="0"/>
                <a:hlinkClick r:id="rId3"/>
              </a:rPr>
              <a:t>https://rstudio.com/products/rstudio/</a:t>
            </a:r>
            <a:r>
              <a:rPr lang="en-GB" sz="1800" dirty="0">
                <a:latin typeface="Montserrat" panose="00000500000000000000" pitchFamily="2" charset="0"/>
              </a:rPr>
              <a:t> </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Load up RStudio and familiarise yourself with the different windows</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Download all files from the GitHub repository </a:t>
            </a:r>
            <a:br>
              <a:rPr lang="en-GB" sz="1800" dirty="0">
                <a:latin typeface="Montserrat" panose="00000500000000000000" pitchFamily="2" charset="0"/>
              </a:rPr>
            </a:br>
            <a:r>
              <a:rPr lang="en-GB" sz="1800" dirty="0">
                <a:latin typeface="Montserrat" panose="00000500000000000000" pitchFamily="2" charset="0"/>
              </a:rPr>
              <a:t>(</a:t>
            </a:r>
            <a:r>
              <a:rPr lang="en-GB" sz="1800" dirty="0">
                <a:latin typeface="Montserrat" panose="00000500000000000000" pitchFamily="2" charset="0"/>
                <a:hlinkClick r:id="rId4"/>
              </a:rPr>
              <a:t>https://github.com/CSHoggard/-cologne_workshop</a:t>
            </a:r>
            <a:r>
              <a:rPr lang="en-GB" sz="1800" dirty="0">
                <a:latin typeface="Montserrat" panose="00000500000000000000" pitchFamily="2" charset="0"/>
              </a:rPr>
              <a:t>)</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Set the working directory to the location of the downloaded files (Session…) </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Run the </a:t>
            </a:r>
            <a:r>
              <a:rPr lang="en-GB" sz="1800" b="1" dirty="0" err="1">
                <a:latin typeface="Montserrat" panose="00000500000000000000" pitchFamily="2" charset="0"/>
              </a:rPr>
              <a:t>setup.R</a:t>
            </a:r>
            <a:r>
              <a:rPr lang="en-GB" sz="1800" dirty="0">
                <a:latin typeface="Montserrat" panose="00000500000000000000" pitchFamily="2" charset="0"/>
              </a:rPr>
              <a:t> code using the ‘run’ button or through the shortcut (Ctrl + Enter)</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endParaRPr lang="en-GB" sz="1800" dirty="0">
              <a:latin typeface="Montserrat" panose="00000500000000000000" pitchFamily="2" charset="0"/>
            </a:endParaRPr>
          </a:p>
        </p:txBody>
      </p:sp>
    </p:spTree>
    <p:extLst>
      <p:ext uri="{BB962C8B-B14F-4D97-AF65-F5344CB8AC3E}">
        <p14:creationId xmlns:p14="http://schemas.microsoft.com/office/powerpoint/2010/main" val="822051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BA5A53-D181-4CE5-9D5A-9BEAD516409A}"/>
              </a:ext>
            </a:extLst>
          </p:cNvPr>
          <p:cNvPicPr>
            <a:picLocks noChangeAspect="1"/>
          </p:cNvPicPr>
          <p:nvPr/>
        </p:nvPicPr>
        <p:blipFill rotWithShape="1">
          <a:blip r:embed="rId2"/>
          <a:srcRect b="1181"/>
          <a:stretch/>
        </p:blipFill>
        <p:spPr>
          <a:xfrm>
            <a:off x="0" y="131091"/>
            <a:ext cx="12192000" cy="6517903"/>
          </a:xfrm>
          <a:prstGeom prst="rect">
            <a:avLst/>
          </a:prstGeom>
        </p:spPr>
      </p:pic>
    </p:spTree>
    <p:extLst>
      <p:ext uri="{BB962C8B-B14F-4D97-AF65-F5344CB8AC3E}">
        <p14:creationId xmlns:p14="http://schemas.microsoft.com/office/powerpoint/2010/main" val="517570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B028-1E30-4533-B8FC-802780487444}"/>
              </a:ext>
            </a:extLst>
          </p:cNvPr>
          <p:cNvSpPr>
            <a:spLocks noGrp="1"/>
          </p:cNvSpPr>
          <p:nvPr>
            <p:ph type="title"/>
          </p:nvPr>
        </p:nvSpPr>
        <p:spPr/>
        <p:txBody>
          <a:bodyPr>
            <a:normAutofit/>
          </a:bodyPr>
          <a:lstStyle/>
          <a:p>
            <a:r>
              <a:rPr lang="en-GB" sz="2800" dirty="0">
                <a:solidFill>
                  <a:schemeClr val="accent6"/>
                </a:solidFill>
                <a:latin typeface="Montserrat ExtraBold" panose="00000900000000000000" pitchFamily="2" charset="0"/>
              </a:rPr>
              <a:t>Landmark data in the R environment (examples)</a:t>
            </a:r>
            <a:endParaRPr lang="en-GB" sz="3600" dirty="0">
              <a:solidFill>
                <a:schemeClr val="accent6"/>
              </a:solidFill>
              <a:latin typeface="Montserrat ExtraBold" panose="00000900000000000000" pitchFamily="2" charset="0"/>
            </a:endParaRPr>
          </a:p>
        </p:txBody>
      </p:sp>
      <p:sp>
        <p:nvSpPr>
          <p:cNvPr id="3" name="Content Placeholder 2">
            <a:extLst>
              <a:ext uri="{FF2B5EF4-FFF2-40B4-BE49-F238E27FC236}">
                <a16:creationId xmlns:a16="http://schemas.microsoft.com/office/drawing/2014/main" id="{99445AC0-8D9A-440E-81CD-029959F9B46C}"/>
              </a:ext>
            </a:extLst>
          </p:cNvPr>
          <p:cNvSpPr>
            <a:spLocks noGrp="1"/>
          </p:cNvSpPr>
          <p:nvPr>
            <p:ph idx="1"/>
          </p:nvPr>
        </p:nvSpPr>
        <p:spPr/>
        <p:txBody>
          <a:bodyPr>
            <a:normAutofit/>
          </a:bodyPr>
          <a:lstStyle/>
          <a:p>
            <a:pPr marL="0" indent="0">
              <a:buNone/>
            </a:pPr>
            <a:r>
              <a:rPr lang="en-GB" sz="1600" dirty="0">
                <a:latin typeface="Montserrat" panose="00000500000000000000" pitchFamily="2" charset="0"/>
              </a:rPr>
              <a:t>Digitisation within R</a:t>
            </a:r>
          </a:p>
          <a:p>
            <a:r>
              <a:rPr lang="en-GB" sz="1600" dirty="0">
                <a:latin typeface="Montserrat" panose="00000500000000000000" pitchFamily="2" charset="0"/>
              </a:rPr>
              <a:t>For outlines: </a:t>
            </a:r>
            <a:r>
              <a:rPr lang="en-GB" sz="1600" dirty="0" err="1">
                <a:latin typeface="Lucida Console" panose="020B0609040504020204" pitchFamily="49" charset="0"/>
              </a:rPr>
              <a:t>import_jpg</a:t>
            </a:r>
            <a:r>
              <a:rPr lang="en-GB" sz="1600" dirty="0">
                <a:latin typeface="Lucida Console" panose="020B0609040504020204" pitchFamily="49" charset="0"/>
              </a:rPr>
              <a:t> </a:t>
            </a:r>
            <a:r>
              <a:rPr lang="en-GB" sz="1600" dirty="0">
                <a:latin typeface="Montserrat" panose="00000500000000000000" pitchFamily="2" charset="0"/>
              </a:rPr>
              <a:t>and </a:t>
            </a:r>
            <a:r>
              <a:rPr lang="en-GB" sz="1600" dirty="0" err="1">
                <a:latin typeface="Lucida Console" panose="020B0609040504020204" pitchFamily="49" charset="0"/>
              </a:rPr>
              <a:t>import_Conte</a:t>
            </a:r>
            <a:r>
              <a:rPr lang="en-GB" sz="1600" dirty="0">
                <a:latin typeface="Lucida Console" panose="020B0609040504020204" pitchFamily="49" charset="0"/>
              </a:rPr>
              <a:t> </a:t>
            </a:r>
            <a:r>
              <a:rPr lang="en-GB" sz="1600" dirty="0">
                <a:latin typeface="Montserrat" panose="00000500000000000000" pitchFamily="2" charset="0"/>
              </a:rPr>
              <a:t>in </a:t>
            </a:r>
            <a:r>
              <a:rPr lang="en-GB" sz="1600" b="1" dirty="0">
                <a:latin typeface="Montserrat" panose="00000500000000000000" pitchFamily="2" charset="0"/>
              </a:rPr>
              <a:t>Momocs</a:t>
            </a:r>
            <a:r>
              <a:rPr lang="en-GB" sz="1600" dirty="0">
                <a:latin typeface="Montserrat" panose="00000500000000000000" pitchFamily="2" charset="0"/>
              </a:rPr>
              <a:t> </a:t>
            </a:r>
          </a:p>
          <a:p>
            <a:r>
              <a:rPr lang="en-GB" sz="1600" dirty="0">
                <a:latin typeface="Montserrat" panose="00000500000000000000" pitchFamily="2" charset="0"/>
              </a:rPr>
              <a:t>For 2D landmarks: </a:t>
            </a:r>
            <a:r>
              <a:rPr lang="en-GB" sz="1600" dirty="0">
                <a:latin typeface="Lucida Console" panose="020B0609040504020204" pitchFamily="49" charset="0"/>
              </a:rPr>
              <a:t>digitize2d </a:t>
            </a:r>
            <a:r>
              <a:rPr lang="en-GB" sz="1600" dirty="0">
                <a:latin typeface="Montserrat" panose="00000500000000000000" pitchFamily="2" charset="0"/>
              </a:rPr>
              <a:t>in </a:t>
            </a:r>
            <a:r>
              <a:rPr lang="en-GB" sz="1600" b="1" dirty="0">
                <a:latin typeface="Montserrat" panose="00000500000000000000" pitchFamily="2" charset="0"/>
              </a:rPr>
              <a:t>Geomorph</a:t>
            </a:r>
          </a:p>
          <a:p>
            <a:r>
              <a:rPr lang="en-GB" sz="1600" dirty="0">
                <a:latin typeface="Montserrat" panose="00000500000000000000" pitchFamily="2" charset="0"/>
              </a:rPr>
              <a:t>For 3D landmarks: </a:t>
            </a:r>
            <a:r>
              <a:rPr lang="en-GB" sz="1600" dirty="0" err="1">
                <a:latin typeface="Lucida Console" panose="020B0609040504020204" pitchFamily="49" charset="0"/>
              </a:rPr>
              <a:t>digitsurface</a:t>
            </a:r>
            <a:r>
              <a:rPr lang="en-GB" sz="1600" dirty="0">
                <a:latin typeface="Montserrat" panose="00000500000000000000" pitchFamily="2" charset="0"/>
              </a:rPr>
              <a:t> in </a:t>
            </a:r>
            <a:r>
              <a:rPr lang="en-GB" sz="1600" b="1" dirty="0">
                <a:latin typeface="Montserrat" panose="00000500000000000000" pitchFamily="2" charset="0"/>
              </a:rPr>
              <a:t>Geomorph</a:t>
            </a:r>
            <a:r>
              <a:rPr lang="en-GB" sz="1600" dirty="0">
                <a:latin typeface="Montserrat" panose="00000500000000000000" pitchFamily="2" charset="0"/>
              </a:rPr>
              <a:t> / </a:t>
            </a:r>
            <a:r>
              <a:rPr lang="en-GB" sz="1600" b="1" dirty="0">
                <a:latin typeface="Montserrat" panose="00000500000000000000" pitchFamily="2" charset="0"/>
              </a:rPr>
              <a:t>GUImorph</a:t>
            </a:r>
            <a:r>
              <a:rPr lang="en-GB" sz="1600" dirty="0">
                <a:latin typeface="Montserrat" panose="00000500000000000000" pitchFamily="2" charset="0"/>
              </a:rPr>
              <a:t> (not on CRAN yet!)</a:t>
            </a:r>
          </a:p>
          <a:p>
            <a:endParaRPr lang="en-GB" sz="1600" dirty="0">
              <a:latin typeface="Montserrat" panose="00000500000000000000" pitchFamily="2" charset="0"/>
            </a:endParaRPr>
          </a:p>
          <a:p>
            <a:r>
              <a:rPr lang="en-GB" sz="1600" dirty="0">
                <a:latin typeface="Montserrat" panose="00000500000000000000" pitchFamily="2" charset="0"/>
              </a:rPr>
              <a:t>Note:  </a:t>
            </a:r>
            <a:r>
              <a:rPr lang="en-GB" sz="1600" dirty="0" err="1">
                <a:latin typeface="Lucida Console" panose="020B0609040504020204" pitchFamily="49" charset="0"/>
              </a:rPr>
              <a:t>readland.ply</a:t>
            </a:r>
            <a:r>
              <a:rPr lang="en-GB" sz="1600" dirty="0">
                <a:latin typeface="Lucida Console" panose="020B0609040504020204" pitchFamily="49" charset="0"/>
              </a:rPr>
              <a:t> </a:t>
            </a:r>
            <a:r>
              <a:rPr lang="en-GB" sz="1600" dirty="0">
                <a:latin typeface="Montserrat" panose="00000500000000000000" pitchFamily="2" charset="0"/>
              </a:rPr>
              <a:t>function in </a:t>
            </a:r>
            <a:r>
              <a:rPr lang="en-GB" sz="1600" b="1" dirty="0">
                <a:latin typeface="Montserrat" panose="00000500000000000000" pitchFamily="2" charset="0"/>
              </a:rPr>
              <a:t>Geomorph</a:t>
            </a:r>
          </a:p>
          <a:p>
            <a:r>
              <a:rPr lang="en-GB" sz="1600" dirty="0">
                <a:latin typeface="Montserrat" panose="00000500000000000000" pitchFamily="2" charset="0"/>
              </a:rPr>
              <a:t>Note: </a:t>
            </a:r>
            <a:r>
              <a:rPr lang="en-GB" sz="1600" dirty="0" err="1">
                <a:latin typeface="Lucida Console" panose="020B0609040504020204" pitchFamily="49" charset="0"/>
              </a:rPr>
              <a:t>buildtemplate</a:t>
            </a:r>
            <a:r>
              <a:rPr lang="en-GB" sz="1600" dirty="0">
                <a:latin typeface="Lucida Console" panose="020B0609040504020204" pitchFamily="49" charset="0"/>
              </a:rPr>
              <a:t> </a:t>
            </a:r>
            <a:r>
              <a:rPr lang="en-GB" sz="1600" dirty="0">
                <a:latin typeface="Montserrat" panose="00000500000000000000" pitchFamily="2" charset="0"/>
              </a:rPr>
              <a:t>function in </a:t>
            </a:r>
            <a:r>
              <a:rPr lang="en-GB" sz="1600" b="1" dirty="0">
                <a:latin typeface="Montserrat" panose="00000500000000000000" pitchFamily="2" charset="0"/>
              </a:rPr>
              <a:t>Geomorph</a:t>
            </a:r>
            <a:br>
              <a:rPr lang="en-GB" sz="1600" dirty="0">
                <a:latin typeface="Montserrat" panose="00000500000000000000" pitchFamily="2" charset="0"/>
              </a:rPr>
            </a:br>
            <a:endParaRPr lang="en-GB" sz="1600" dirty="0">
              <a:latin typeface="Montserrat" panose="00000500000000000000" pitchFamily="2" charset="0"/>
            </a:endParaRPr>
          </a:p>
          <a:p>
            <a:pPr marL="0" indent="0">
              <a:buNone/>
            </a:pPr>
            <a:r>
              <a:rPr lang="en-GB" sz="1600" dirty="0">
                <a:latin typeface="Montserrat" panose="00000500000000000000" pitchFamily="2" charset="0"/>
              </a:rPr>
              <a:t>Importing landmark data into R</a:t>
            </a:r>
          </a:p>
          <a:p>
            <a:r>
              <a:rPr lang="en-GB" sz="1600" dirty="0">
                <a:latin typeface="Montserrat" panose="00000500000000000000" pitchFamily="2" charset="0"/>
              </a:rPr>
              <a:t>.tps: </a:t>
            </a:r>
            <a:r>
              <a:rPr lang="en-GB" sz="1600" dirty="0" err="1">
                <a:latin typeface="Lucida Console" panose="020B0609040504020204" pitchFamily="49" charset="0"/>
              </a:rPr>
              <a:t>readland.tps</a:t>
            </a:r>
            <a:r>
              <a:rPr lang="en-GB" sz="1600" dirty="0">
                <a:latin typeface="Lucida Console" panose="020B0609040504020204" pitchFamily="49" charset="0"/>
              </a:rPr>
              <a:t> </a:t>
            </a:r>
            <a:r>
              <a:rPr lang="en-GB" sz="1600" dirty="0">
                <a:latin typeface="Montserrat" panose="00000500000000000000" pitchFamily="2" charset="0"/>
              </a:rPr>
              <a:t>function in </a:t>
            </a:r>
            <a:r>
              <a:rPr lang="en-GB" sz="1600" b="1" dirty="0">
                <a:latin typeface="Montserrat" panose="00000500000000000000" pitchFamily="2" charset="0"/>
              </a:rPr>
              <a:t>Geomorph</a:t>
            </a:r>
            <a:r>
              <a:rPr lang="en-GB" sz="1600" dirty="0">
                <a:latin typeface="Montserrat" panose="00000500000000000000" pitchFamily="2" charset="0"/>
              </a:rPr>
              <a:t> / </a:t>
            </a:r>
            <a:r>
              <a:rPr lang="en-GB" sz="1600" dirty="0">
                <a:latin typeface="Lucida Console" panose="020B0609040504020204" pitchFamily="49" charset="0"/>
              </a:rPr>
              <a:t>import_tps </a:t>
            </a:r>
            <a:r>
              <a:rPr lang="en-GB" sz="1600" dirty="0">
                <a:latin typeface="Montserrat" panose="00000500000000000000" pitchFamily="2" charset="0"/>
              </a:rPr>
              <a:t>function in </a:t>
            </a:r>
            <a:r>
              <a:rPr lang="en-GB" sz="1600" b="1" dirty="0">
                <a:latin typeface="Montserrat" panose="00000500000000000000" pitchFamily="2" charset="0"/>
              </a:rPr>
              <a:t>Momocs</a:t>
            </a:r>
            <a:r>
              <a:rPr lang="en-GB" sz="1600" dirty="0">
                <a:latin typeface="Montserrat" panose="00000500000000000000" pitchFamily="2" charset="0"/>
              </a:rPr>
              <a:t> </a:t>
            </a:r>
          </a:p>
          <a:p>
            <a:r>
              <a:rPr lang="en-GB" sz="1600" dirty="0">
                <a:latin typeface="Montserrat" panose="00000500000000000000" pitchFamily="2" charset="0"/>
              </a:rPr>
              <a:t>.</a:t>
            </a:r>
            <a:r>
              <a:rPr lang="en-GB" sz="1600" dirty="0" err="1">
                <a:latin typeface="Montserrat" panose="00000500000000000000" pitchFamily="2" charset="0"/>
              </a:rPr>
              <a:t>nts</a:t>
            </a:r>
            <a:r>
              <a:rPr lang="en-GB" sz="1600" dirty="0">
                <a:latin typeface="Montserrat" panose="00000500000000000000" pitchFamily="2" charset="0"/>
              </a:rPr>
              <a:t>: </a:t>
            </a:r>
            <a:r>
              <a:rPr lang="en-GB" sz="1600" dirty="0" err="1">
                <a:latin typeface="Lucida Console" panose="020B0609040504020204" pitchFamily="49" charset="0"/>
              </a:rPr>
              <a:t>readland.nts</a:t>
            </a:r>
            <a:r>
              <a:rPr lang="en-GB" sz="1600" dirty="0">
                <a:latin typeface="Lucida Console" panose="020B0609040504020204" pitchFamily="49" charset="0"/>
              </a:rPr>
              <a:t> </a:t>
            </a:r>
            <a:r>
              <a:rPr lang="en-GB" sz="1600" dirty="0">
                <a:latin typeface="Montserrat" panose="00000500000000000000" pitchFamily="2" charset="0"/>
              </a:rPr>
              <a:t>function in </a:t>
            </a:r>
            <a:r>
              <a:rPr lang="en-GB" sz="1600" b="1" dirty="0">
                <a:latin typeface="Montserrat" panose="00000500000000000000" pitchFamily="2" charset="0"/>
              </a:rPr>
              <a:t>Geomorph</a:t>
            </a:r>
            <a:endParaRPr lang="en-GB" sz="1600" b="1" dirty="0">
              <a:latin typeface="Lucida Console" panose="020B0609040504020204" pitchFamily="49" charset="0"/>
            </a:endParaRPr>
          </a:p>
          <a:p>
            <a:r>
              <a:rPr lang="en-GB" sz="1600" dirty="0">
                <a:latin typeface="Montserrat" panose="00000500000000000000" pitchFamily="2" charset="0"/>
              </a:rPr>
              <a:t>SM: </a:t>
            </a:r>
            <a:r>
              <a:rPr lang="en-GB" sz="1600" dirty="0" err="1">
                <a:latin typeface="Lucida Console" panose="020B0609040504020204" pitchFamily="49" charset="0"/>
              </a:rPr>
              <a:t>readland.shapes</a:t>
            </a:r>
            <a:r>
              <a:rPr lang="en-GB" sz="1600" dirty="0">
                <a:latin typeface="Lucida Console" panose="020B0609040504020204" pitchFamily="49" charset="0"/>
              </a:rPr>
              <a:t> </a:t>
            </a:r>
            <a:r>
              <a:rPr lang="en-GB" sz="1600" dirty="0">
                <a:latin typeface="Montserrat" panose="00000500000000000000" pitchFamily="2" charset="0"/>
              </a:rPr>
              <a:t>function in </a:t>
            </a:r>
            <a:r>
              <a:rPr lang="en-GB" sz="1600" b="1" dirty="0">
                <a:latin typeface="Montserrat" panose="00000500000000000000" pitchFamily="2" charset="0"/>
              </a:rPr>
              <a:t>Geomorph</a:t>
            </a:r>
            <a:endParaRPr lang="en-GB" sz="1600" b="1" dirty="0">
              <a:latin typeface="Lucida Console" panose="020B0609040504020204" pitchFamily="49" charset="0"/>
            </a:endParaRPr>
          </a:p>
          <a:p>
            <a:endParaRPr lang="en-GB" sz="1600" dirty="0">
              <a:latin typeface="Lucida Console" panose="020B0609040504020204" pitchFamily="49" charset="0"/>
            </a:endParaRPr>
          </a:p>
        </p:txBody>
      </p:sp>
    </p:spTree>
    <p:extLst>
      <p:ext uri="{BB962C8B-B14F-4D97-AF65-F5344CB8AC3E}">
        <p14:creationId xmlns:p14="http://schemas.microsoft.com/office/powerpoint/2010/main" val="2389456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601214-0C08-404F-9757-D9E8AB723235}"/>
              </a:ext>
            </a:extLst>
          </p:cNvPr>
          <p:cNvSpPr>
            <a:spLocks noGrp="1"/>
          </p:cNvSpPr>
          <p:nvPr>
            <p:ph type="title"/>
          </p:nvPr>
        </p:nvSpPr>
        <p:spPr>
          <a:xfrm>
            <a:off x="838200" y="365125"/>
            <a:ext cx="10515600" cy="1325563"/>
          </a:xfrm>
        </p:spPr>
        <p:txBody>
          <a:bodyPr>
            <a:normAutofit/>
          </a:bodyPr>
          <a:lstStyle/>
          <a:p>
            <a:r>
              <a:rPr lang="en-GB" sz="2800" b="1" dirty="0">
                <a:solidFill>
                  <a:schemeClr val="accent6"/>
                </a:solidFill>
                <a:latin typeface="Montserrat ExtraBold" panose="00000900000000000000" pitchFamily="2" charset="0"/>
              </a:rPr>
              <a:t>Exercise 2: Creating/Reading Landmark Data #1</a:t>
            </a:r>
          </a:p>
        </p:txBody>
      </p:sp>
      <p:sp>
        <p:nvSpPr>
          <p:cNvPr id="5" name="Title 1">
            <a:extLst>
              <a:ext uri="{FF2B5EF4-FFF2-40B4-BE49-F238E27FC236}">
                <a16:creationId xmlns:a16="http://schemas.microsoft.com/office/drawing/2014/main" id="{E4649D6A-ED1D-43CF-887C-AEB89FAA857C}"/>
              </a:ext>
            </a:extLst>
          </p:cNvPr>
          <p:cNvSpPr txBox="1">
            <a:spLocks/>
          </p:cNvSpPr>
          <p:nvPr/>
        </p:nvSpPr>
        <p:spPr>
          <a:xfrm>
            <a:off x="838200" y="1690688"/>
            <a:ext cx="10515600" cy="4132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GB" sz="1800" dirty="0">
                <a:latin typeface="Montserrat" panose="00000500000000000000" pitchFamily="2" charset="0"/>
              </a:rPr>
              <a:t>Load Geomorph v.3.1.3 (Beta) and Momocs in RStudio</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Import the skull_1.ply file into RStudio using the </a:t>
            </a:r>
            <a:r>
              <a:rPr lang="en-GB" sz="1800" dirty="0" err="1">
                <a:latin typeface="Montserrat" panose="00000500000000000000" pitchFamily="2" charset="0"/>
              </a:rPr>
              <a:t>read.ply</a:t>
            </a:r>
            <a:r>
              <a:rPr lang="en-GB" sz="1800" dirty="0">
                <a:latin typeface="Montserrat" panose="00000500000000000000" pitchFamily="2" charset="0"/>
              </a:rPr>
              <a:t>() function and label it “SK1”</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Use the </a:t>
            </a:r>
            <a:r>
              <a:rPr lang="en-GB" sz="1800" dirty="0" err="1">
                <a:latin typeface="Lucida Console" panose="020B0609040504020204" pitchFamily="49" charset="0"/>
              </a:rPr>
              <a:t>buildtemplate</a:t>
            </a:r>
            <a:r>
              <a:rPr lang="en-GB" sz="1800" dirty="0">
                <a:latin typeface="Lucida Console" panose="020B0609040504020204" pitchFamily="49" charset="0"/>
              </a:rPr>
              <a:t>()</a:t>
            </a:r>
            <a:r>
              <a:rPr lang="en-GB" sz="1800" dirty="0">
                <a:latin typeface="Montserrat" panose="00000500000000000000" pitchFamily="2" charset="0"/>
              </a:rPr>
              <a:t> function to create a template for (23 LM / 200 SLM)</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Experiment with plotting landmarks for this or any other skull using </a:t>
            </a:r>
            <a:r>
              <a:rPr lang="en-GB" sz="1800" dirty="0" err="1">
                <a:latin typeface="Lucida Console" panose="020B0609040504020204" pitchFamily="49" charset="0"/>
              </a:rPr>
              <a:t>digitsurface</a:t>
            </a:r>
            <a:r>
              <a:rPr lang="en-GB" sz="1800" dirty="0">
                <a:latin typeface="Lucida Console" panose="020B0609040504020204" pitchFamily="49" charset="0"/>
              </a:rPr>
              <a:t>()</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Use the </a:t>
            </a:r>
            <a:r>
              <a:rPr lang="en-GB" sz="1800" dirty="0" err="1">
                <a:latin typeface="Lucida Console" panose="020B0609040504020204" pitchFamily="49" charset="0"/>
              </a:rPr>
              <a:t>readmulti.nts</a:t>
            </a:r>
            <a:r>
              <a:rPr lang="en-GB" sz="1800" dirty="0">
                <a:latin typeface="Lucida Console" panose="020B0609040504020204" pitchFamily="49" charset="0"/>
              </a:rPr>
              <a:t>() </a:t>
            </a:r>
            <a:r>
              <a:rPr lang="en-GB" sz="1800" dirty="0">
                <a:latin typeface="Montserrat" panose="00000500000000000000" pitchFamily="2" charset="0"/>
              </a:rPr>
              <a:t>function to read in the already digitised files</a:t>
            </a:r>
          </a:p>
          <a:p>
            <a:pPr marL="457200" indent="-457200">
              <a:buAutoNum type="arabicPeriod"/>
            </a:pP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Add in the metadata through the </a:t>
            </a:r>
            <a:r>
              <a:rPr lang="en-GB" sz="1800" dirty="0">
                <a:latin typeface="Lucida Console" panose="020B0609040504020204" pitchFamily="49" charset="0"/>
              </a:rPr>
              <a:t>read.csv() </a:t>
            </a:r>
            <a:r>
              <a:rPr lang="en-GB" sz="1800" dirty="0">
                <a:latin typeface="Montserrat" panose="00000500000000000000" pitchFamily="2" charset="0"/>
              </a:rPr>
              <a:t>function</a:t>
            </a:r>
          </a:p>
          <a:p>
            <a:endParaRPr lang="en-GB" sz="1800" dirty="0">
              <a:latin typeface="Montserrat" panose="00000500000000000000" pitchFamily="2" charset="0"/>
            </a:endParaRPr>
          </a:p>
          <a:p>
            <a:endParaRPr lang="en-GB" sz="1800" dirty="0">
              <a:latin typeface="Montserrat" panose="00000500000000000000" pitchFamily="2" charset="0"/>
            </a:endParaRPr>
          </a:p>
          <a:p>
            <a:r>
              <a:rPr lang="en-GB" sz="1800" dirty="0">
                <a:latin typeface="Montserrat" panose="00000500000000000000" pitchFamily="2" charset="0"/>
              </a:rPr>
              <a:t>Use the ? Function to read more about the functions used e.g. </a:t>
            </a:r>
            <a:r>
              <a:rPr lang="en-GB" sz="1800" dirty="0">
                <a:latin typeface="Lucida Console" panose="020B0609040504020204" pitchFamily="49" charset="0"/>
              </a:rPr>
              <a:t>?</a:t>
            </a:r>
            <a:r>
              <a:rPr lang="en-GB" sz="1800" dirty="0" err="1">
                <a:latin typeface="Lucida Console" panose="020B0609040504020204" pitchFamily="49" charset="0"/>
              </a:rPr>
              <a:t>readmulti_nts</a:t>
            </a:r>
            <a:r>
              <a:rPr lang="en-GB" sz="1800" dirty="0">
                <a:latin typeface="Lucida Console" panose="020B0609040504020204" pitchFamily="49" charset="0"/>
              </a:rPr>
              <a:t>()</a:t>
            </a:r>
            <a:br>
              <a:rPr lang="en-GB" sz="1800" dirty="0">
                <a:latin typeface="Lucida Console" panose="020B0609040504020204" pitchFamily="49" charset="0"/>
              </a:rPr>
            </a:br>
            <a:endParaRPr lang="en-GB" sz="1800" dirty="0">
              <a:latin typeface="Lucida Console" panose="020B0609040504020204" pitchFamily="49" charset="0"/>
            </a:endParaRPr>
          </a:p>
          <a:p>
            <a:pPr marL="457200" indent="-457200">
              <a:buAutoNum type="arabicPeriod"/>
            </a:pPr>
            <a:endParaRPr lang="en-GB" sz="1800" dirty="0">
              <a:latin typeface="Montserrat" panose="00000500000000000000" pitchFamily="2" charset="0"/>
            </a:endParaRPr>
          </a:p>
        </p:txBody>
      </p:sp>
    </p:spTree>
    <p:extLst>
      <p:ext uri="{BB962C8B-B14F-4D97-AF65-F5344CB8AC3E}">
        <p14:creationId xmlns:p14="http://schemas.microsoft.com/office/powerpoint/2010/main" val="1599911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601214-0C08-404F-9757-D9E8AB723235}"/>
              </a:ext>
            </a:extLst>
          </p:cNvPr>
          <p:cNvSpPr>
            <a:spLocks noGrp="1"/>
          </p:cNvSpPr>
          <p:nvPr>
            <p:ph type="title"/>
          </p:nvPr>
        </p:nvSpPr>
        <p:spPr>
          <a:xfrm>
            <a:off x="838200" y="365125"/>
            <a:ext cx="10515600" cy="1325563"/>
          </a:xfrm>
        </p:spPr>
        <p:txBody>
          <a:bodyPr>
            <a:normAutofit/>
          </a:bodyPr>
          <a:lstStyle/>
          <a:p>
            <a:r>
              <a:rPr lang="en-GB" sz="2800" b="1" dirty="0">
                <a:solidFill>
                  <a:schemeClr val="accent6"/>
                </a:solidFill>
                <a:latin typeface="Montserrat ExtraBold" panose="00000900000000000000" pitchFamily="2" charset="0"/>
              </a:rPr>
              <a:t>Exercise 3: Creating/Reading Landmark Data #2</a:t>
            </a:r>
          </a:p>
        </p:txBody>
      </p:sp>
      <p:sp>
        <p:nvSpPr>
          <p:cNvPr id="5" name="Title 1">
            <a:extLst>
              <a:ext uri="{FF2B5EF4-FFF2-40B4-BE49-F238E27FC236}">
                <a16:creationId xmlns:a16="http://schemas.microsoft.com/office/drawing/2014/main" id="{E4649D6A-ED1D-43CF-887C-AEB89FAA857C}"/>
              </a:ext>
            </a:extLst>
          </p:cNvPr>
          <p:cNvSpPr txBox="1">
            <a:spLocks/>
          </p:cNvSpPr>
          <p:nvPr/>
        </p:nvSpPr>
        <p:spPr>
          <a:xfrm>
            <a:off x="838200" y="1690688"/>
            <a:ext cx="10515600" cy="4132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GB" sz="1800" dirty="0">
                <a:latin typeface="Montserrat" panose="00000500000000000000" pitchFamily="2" charset="0"/>
              </a:rPr>
              <a:t>Download tpsDig2 and </a:t>
            </a:r>
            <a:r>
              <a:rPr lang="en-GB" sz="1800" dirty="0" err="1">
                <a:latin typeface="Montserrat" panose="00000500000000000000" pitchFamily="2" charset="0"/>
              </a:rPr>
              <a:t>tpsUtil</a:t>
            </a:r>
            <a:br>
              <a:rPr lang="en-GB" sz="1800" dirty="0">
                <a:latin typeface="Montserrat" panose="00000500000000000000" pitchFamily="2" charset="0"/>
              </a:rPr>
            </a:br>
            <a:r>
              <a:rPr lang="en-GB" sz="1800" dirty="0" err="1">
                <a:latin typeface="Montserrat" panose="00000500000000000000" pitchFamily="2" charset="0"/>
              </a:rPr>
              <a:t>tpsUtil</a:t>
            </a:r>
            <a:r>
              <a:rPr lang="en-GB" sz="1800" dirty="0">
                <a:latin typeface="Montserrat" panose="00000500000000000000" pitchFamily="2" charset="0"/>
              </a:rPr>
              <a:t>: </a:t>
            </a:r>
            <a:r>
              <a:rPr lang="en-GB" sz="1800" dirty="0">
                <a:latin typeface="Montserrat" panose="00000500000000000000" pitchFamily="2" charset="0"/>
                <a:hlinkClick r:id="rId2"/>
              </a:rPr>
              <a:t>https://life.bio.sunysb.edu/morph/soft-utility.html</a:t>
            </a:r>
            <a:br>
              <a:rPr lang="en-GB" sz="1800" dirty="0">
                <a:latin typeface="Montserrat" panose="00000500000000000000" pitchFamily="2" charset="0"/>
              </a:rPr>
            </a:br>
            <a:r>
              <a:rPr lang="en-GB" sz="1800" dirty="0">
                <a:latin typeface="Montserrat" panose="00000500000000000000" pitchFamily="2" charset="0"/>
              </a:rPr>
              <a:t>tpsDig2: </a:t>
            </a:r>
            <a:r>
              <a:rPr lang="en-GB" sz="1800" dirty="0">
                <a:latin typeface="Montserrat" panose="00000500000000000000" pitchFamily="2" charset="0"/>
                <a:hlinkClick r:id="rId3"/>
              </a:rPr>
              <a:t>https://life.bio.sunysb.edu/morph/soft-dataacq.html</a:t>
            </a:r>
            <a:r>
              <a:rPr lang="en-GB" sz="1800" dirty="0">
                <a:latin typeface="Montserrat" panose="00000500000000000000" pitchFamily="2" charset="0"/>
              </a:rPr>
              <a:t> </a:t>
            </a:r>
          </a:p>
          <a:p>
            <a:pPr marL="457200" indent="-457200">
              <a:buAutoNum type="arabicPeriod"/>
            </a:pP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Collate all the </a:t>
            </a:r>
            <a:r>
              <a:rPr lang="en-GB" sz="1800" dirty="0" err="1">
                <a:latin typeface="Montserrat" panose="00000500000000000000" pitchFamily="2" charset="0"/>
              </a:rPr>
              <a:t>Ellensbanke</a:t>
            </a:r>
            <a:r>
              <a:rPr lang="en-GB" sz="1800" dirty="0">
                <a:latin typeface="Montserrat" panose="00000500000000000000" pitchFamily="2" charset="0"/>
              </a:rPr>
              <a:t> and </a:t>
            </a:r>
            <a:r>
              <a:rPr lang="en-GB" sz="1800" dirty="0" err="1">
                <a:latin typeface="Montserrat" panose="00000500000000000000" pitchFamily="2" charset="0"/>
              </a:rPr>
              <a:t>Eskebjerg</a:t>
            </a:r>
            <a:r>
              <a:rPr lang="en-GB" sz="1800" dirty="0">
                <a:latin typeface="Montserrat" panose="00000500000000000000" pitchFamily="2" charset="0"/>
              </a:rPr>
              <a:t> tanged points into one .tps file in </a:t>
            </a:r>
            <a:r>
              <a:rPr lang="en-GB" sz="1800" dirty="0" err="1">
                <a:latin typeface="Montserrat" panose="00000500000000000000" pitchFamily="2" charset="0"/>
              </a:rPr>
              <a:t>tpsUtil</a:t>
            </a:r>
            <a:r>
              <a:rPr lang="en-GB" sz="1800" dirty="0">
                <a:latin typeface="Montserrat" panose="00000500000000000000" pitchFamily="2" charset="0"/>
              </a:rPr>
              <a:t> using the “Build tps file from images” - save the file as “</a:t>
            </a:r>
            <a:r>
              <a:rPr lang="en-GB" sz="1800" dirty="0" err="1">
                <a:latin typeface="Montserrat" panose="00000500000000000000" pitchFamily="2" charset="0"/>
              </a:rPr>
              <a:t>tanged.tps</a:t>
            </a:r>
            <a:r>
              <a:rPr lang="en-GB" sz="1800" dirty="0">
                <a:latin typeface="Montserrat" panose="00000500000000000000" pitchFamily="2" charset="0"/>
              </a:rPr>
              <a:t>” </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Load the new .tps file in TpsDig2 and place 6 landmarks at the extremities, tang extremities and shoulder mid-points</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Save the .tps file and import into R using the </a:t>
            </a:r>
            <a:r>
              <a:rPr lang="en-GB" sz="1800" dirty="0">
                <a:latin typeface="Lucida Console" panose="020B0609040504020204" pitchFamily="49" charset="0"/>
              </a:rPr>
              <a:t>import_tps </a:t>
            </a:r>
            <a:r>
              <a:rPr lang="en-GB" sz="1800" dirty="0">
                <a:latin typeface="Montserrat" panose="00000500000000000000" pitchFamily="2" charset="0"/>
              </a:rPr>
              <a:t>function in Momocs</a:t>
            </a:r>
            <a:br>
              <a:rPr lang="en-GB" sz="1800" dirty="0">
                <a:latin typeface="Lucida Console" panose="020B0609040504020204" pitchFamily="49" charset="0"/>
              </a:rPr>
            </a:br>
            <a:endParaRPr lang="en-GB" sz="1800" dirty="0">
              <a:latin typeface="Lucida Console" panose="020B0609040504020204" pitchFamily="49" charset="0"/>
            </a:endParaRPr>
          </a:p>
          <a:p>
            <a:pPr marL="457200" indent="-457200">
              <a:buAutoNum type="arabicPeriod"/>
            </a:pPr>
            <a:endParaRPr lang="en-GB" sz="1800" dirty="0">
              <a:latin typeface="Montserrat" panose="00000500000000000000" pitchFamily="2" charset="0"/>
            </a:endParaRPr>
          </a:p>
        </p:txBody>
      </p:sp>
    </p:spTree>
    <p:extLst>
      <p:ext uri="{BB962C8B-B14F-4D97-AF65-F5344CB8AC3E}">
        <p14:creationId xmlns:p14="http://schemas.microsoft.com/office/powerpoint/2010/main" val="3272491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984004-27AE-45A0-A6EC-FC859147F107}"/>
              </a:ext>
            </a:extLst>
          </p:cNvPr>
          <p:cNvPicPr>
            <a:picLocks noChangeAspect="1"/>
          </p:cNvPicPr>
          <p:nvPr/>
        </p:nvPicPr>
        <p:blipFill>
          <a:blip r:embed="rId2"/>
          <a:stretch>
            <a:fillRect/>
          </a:stretch>
        </p:blipFill>
        <p:spPr>
          <a:xfrm>
            <a:off x="1028070" y="0"/>
            <a:ext cx="10135860" cy="6858000"/>
          </a:xfrm>
          <a:prstGeom prst="rect">
            <a:avLst/>
          </a:prstGeom>
        </p:spPr>
      </p:pic>
    </p:spTree>
    <p:extLst>
      <p:ext uri="{BB962C8B-B14F-4D97-AF65-F5344CB8AC3E}">
        <p14:creationId xmlns:p14="http://schemas.microsoft.com/office/powerpoint/2010/main" val="2503547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309C0D-A115-47A1-9658-2CB0FCE6C8BF}"/>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36770AE7-778A-41FB-9CA6-E71626D14D66}"/>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dirty="0">
                <a:latin typeface="Montserrat" panose="00000500000000000000" pitchFamily="2" charset="0"/>
              </a:rPr>
              <a:t>• Procrustes Superimposition</a:t>
            </a:r>
            <a:br>
              <a:rPr lang="en-GB" sz="1200" dirty="0">
                <a:latin typeface="Montserrat" panose="00000500000000000000" pitchFamily="2" charset="0"/>
              </a:rPr>
            </a:br>
            <a:r>
              <a:rPr lang="en-GB" sz="1200" dirty="0">
                <a:latin typeface="Montserrat" panose="00000500000000000000" pitchFamily="2" charset="0"/>
              </a:rPr>
              <a:t>• Other imposition methods (e.g. Resistant Fit)</a:t>
            </a:r>
            <a:br>
              <a:rPr lang="en-GB" sz="1200" dirty="0">
                <a:latin typeface="Montserrat" panose="00000500000000000000" pitchFamily="2" charset="0"/>
              </a:rPr>
            </a:br>
            <a:r>
              <a:rPr lang="en-GB" sz="1200"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2035615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913A31-F8B2-48F9-AFA4-29A8FF40A11B}"/>
              </a:ext>
            </a:extLst>
          </p:cNvPr>
          <p:cNvSpPr>
            <a:spLocks noGrp="1"/>
          </p:cNvSpPr>
          <p:nvPr>
            <p:ph type="title"/>
          </p:nvPr>
        </p:nvSpPr>
        <p:spPr/>
        <p:txBody>
          <a:bodyPr/>
          <a:lstStyle/>
          <a:p>
            <a:endParaRPr lang="en-GB"/>
          </a:p>
        </p:txBody>
      </p:sp>
      <p:sp>
        <p:nvSpPr>
          <p:cNvPr id="7" name="Rectangle 6">
            <a:extLst>
              <a:ext uri="{FF2B5EF4-FFF2-40B4-BE49-F238E27FC236}">
                <a16:creationId xmlns:a16="http://schemas.microsoft.com/office/drawing/2014/main" id="{86ACA33D-E2CC-4A9E-A3C7-51500A6A387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4830D4E6-EE39-432F-8C9F-DB1C40F7036E}"/>
              </a:ext>
            </a:extLst>
          </p:cNvPr>
          <p:cNvSpPr>
            <a:spLocks noGrp="1"/>
          </p:cNvSpPr>
          <p:nvPr>
            <p:ph idx="1"/>
          </p:nvPr>
        </p:nvSpPr>
        <p:spPr>
          <a:xfrm>
            <a:off x="5137762" y="2055813"/>
            <a:ext cx="6006737" cy="4351338"/>
          </a:xfrm>
        </p:spPr>
        <p:txBody>
          <a:bodyPr/>
          <a:lstStyle/>
          <a:p>
            <a:r>
              <a:rPr lang="en-GB" sz="1800" dirty="0">
                <a:solidFill>
                  <a:schemeClr val="bg1"/>
                </a:solidFill>
                <a:latin typeface="Montserrat" panose="00000500000000000000" pitchFamily="2" charset="0"/>
              </a:rPr>
              <a:t>In a number of different packages, the landmark configurations and outlines can be transformed (for visual or analytical purposes)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Momocs: </a:t>
            </a:r>
            <a:r>
              <a:rPr lang="en-GB" sz="1800" dirty="0" err="1">
                <a:solidFill>
                  <a:schemeClr val="bg1"/>
                </a:solidFill>
                <a:latin typeface="Montserrat" panose="00000500000000000000" pitchFamily="2" charset="0"/>
              </a:rPr>
              <a:t>coo_center</a:t>
            </a:r>
            <a:r>
              <a:rPr lang="en-GB" sz="1800" dirty="0">
                <a:solidFill>
                  <a:schemeClr val="bg1"/>
                </a:solidFill>
                <a:latin typeface="Montserrat" panose="00000500000000000000" pitchFamily="2" charset="0"/>
              </a:rPr>
              <a:t>, </a:t>
            </a:r>
            <a:r>
              <a:rPr lang="en-GB" sz="1800" dirty="0" err="1">
                <a:solidFill>
                  <a:schemeClr val="bg1"/>
                </a:solidFill>
                <a:latin typeface="Montserrat" panose="00000500000000000000" pitchFamily="2" charset="0"/>
              </a:rPr>
              <a:t>coo_scale</a:t>
            </a:r>
            <a:r>
              <a:rPr lang="en-GB" sz="1800" dirty="0">
                <a:solidFill>
                  <a:schemeClr val="bg1"/>
                </a:solidFill>
                <a:latin typeface="Montserrat" panose="00000500000000000000" pitchFamily="2" charset="0"/>
              </a:rPr>
              <a:t> etc.</a:t>
            </a:r>
          </a:p>
          <a:p>
            <a:pPr marL="0" indent="0">
              <a:buNone/>
            </a:pP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Geomorph: </a:t>
            </a:r>
            <a:r>
              <a:rPr lang="en-GB" sz="1800" dirty="0" err="1">
                <a:solidFill>
                  <a:schemeClr val="bg1"/>
                </a:solidFill>
                <a:latin typeface="Montserrat" panose="00000500000000000000" pitchFamily="2" charset="0"/>
              </a:rPr>
              <a:t>fixed.angle</a:t>
            </a:r>
            <a:r>
              <a:rPr lang="en-GB" sz="1800" dirty="0">
                <a:solidFill>
                  <a:schemeClr val="bg1"/>
                </a:solidFill>
                <a:latin typeface="Montserrat" panose="00000500000000000000" pitchFamily="2" charset="0"/>
              </a:rPr>
              <a:t>, </a:t>
            </a:r>
            <a:r>
              <a:rPr lang="en-GB" sz="1800" dirty="0" err="1">
                <a:solidFill>
                  <a:schemeClr val="bg1"/>
                </a:solidFill>
                <a:latin typeface="Montserrat" panose="00000500000000000000" pitchFamily="2" charset="0"/>
              </a:rPr>
              <a:t>rotate.coords</a:t>
            </a:r>
            <a:r>
              <a:rPr lang="en-GB" sz="1800" dirty="0">
                <a:solidFill>
                  <a:schemeClr val="bg1"/>
                </a:solidFill>
                <a:latin typeface="Montserrat" panose="00000500000000000000" pitchFamily="2" charset="0"/>
              </a:rPr>
              <a:t> </a:t>
            </a:r>
          </a:p>
          <a:p>
            <a:pPr marL="0" indent="0">
              <a:buNone/>
            </a:pPr>
            <a:endParaRPr lang="en-GB" sz="1800" dirty="0">
              <a:solidFill>
                <a:schemeClr val="bg1"/>
              </a:solidFill>
            </a:endParaRPr>
          </a:p>
        </p:txBody>
      </p:sp>
      <p:sp>
        <p:nvSpPr>
          <p:cNvPr id="9" name="Title 1">
            <a:extLst>
              <a:ext uri="{FF2B5EF4-FFF2-40B4-BE49-F238E27FC236}">
                <a16:creationId xmlns:a16="http://schemas.microsoft.com/office/drawing/2014/main" id="{1E606C43-8602-443A-9345-53EA13595190}"/>
              </a:ext>
            </a:extLst>
          </p:cNvPr>
          <p:cNvSpPr txBox="1">
            <a:spLocks/>
          </p:cNvSpPr>
          <p:nvPr/>
        </p:nvSpPr>
        <p:spPr>
          <a:xfrm>
            <a:off x="838200" y="27876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chemeClr val="bg1"/>
                </a:solidFill>
                <a:latin typeface="Montserrat ExtraBold" panose="00000900000000000000" pitchFamily="2" charset="0"/>
              </a:rPr>
              <a:t>Geometric Transformations</a:t>
            </a:r>
          </a:p>
        </p:txBody>
      </p:sp>
      <p:pic>
        <p:nvPicPr>
          <p:cNvPr id="10" name="Picture 9">
            <a:extLst>
              <a:ext uri="{FF2B5EF4-FFF2-40B4-BE49-F238E27FC236}">
                <a16:creationId xmlns:a16="http://schemas.microsoft.com/office/drawing/2014/main" id="{CA39F2B2-74DC-44CE-804B-804093A64243}"/>
              </a:ext>
            </a:extLst>
          </p:cNvPr>
          <p:cNvPicPr>
            <a:picLocks noChangeAspect="1"/>
          </p:cNvPicPr>
          <p:nvPr/>
        </p:nvPicPr>
        <p:blipFill>
          <a:blip r:embed="rId2"/>
          <a:stretch>
            <a:fillRect/>
          </a:stretch>
        </p:blipFill>
        <p:spPr>
          <a:xfrm>
            <a:off x="725794" y="1968002"/>
            <a:ext cx="3686175" cy="3943350"/>
          </a:xfrm>
          <a:prstGeom prst="rect">
            <a:avLst/>
          </a:prstGeom>
        </p:spPr>
      </p:pic>
    </p:spTree>
    <p:extLst>
      <p:ext uri="{BB962C8B-B14F-4D97-AF65-F5344CB8AC3E}">
        <p14:creationId xmlns:p14="http://schemas.microsoft.com/office/powerpoint/2010/main" val="1461426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309C0D-A115-47A1-9658-2CB0FCE6C8BF}"/>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36770AE7-778A-41FB-9CA6-E71626D14D66}"/>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dirty="0">
                <a:latin typeface="Montserrat" panose="00000500000000000000" pitchFamily="2" charset="0"/>
              </a:rPr>
              <a:t>• Procrustes Superimposition</a:t>
            </a:r>
            <a:br>
              <a:rPr lang="en-GB" sz="1200" dirty="0">
                <a:latin typeface="Montserrat" panose="00000500000000000000" pitchFamily="2" charset="0"/>
              </a:rPr>
            </a:br>
            <a:r>
              <a:rPr lang="en-GB" sz="1200" dirty="0">
                <a:latin typeface="Montserrat" panose="00000500000000000000" pitchFamily="2" charset="0"/>
              </a:rPr>
              <a:t>• Other imposition methods (e.g. Resistant Fit)</a:t>
            </a:r>
            <a:br>
              <a:rPr lang="en-GB" sz="1200" dirty="0">
                <a:latin typeface="Montserrat" panose="00000500000000000000" pitchFamily="2" charset="0"/>
              </a:rPr>
            </a:br>
            <a:r>
              <a:rPr lang="en-GB" sz="1200"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3787614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7E07EB-F77E-48B6-9536-53BC0F8A2A39}"/>
              </a:ext>
            </a:extLst>
          </p:cNvPr>
          <p:cNvSpPr txBox="1"/>
          <p:nvPr/>
        </p:nvSpPr>
        <p:spPr>
          <a:xfrm>
            <a:off x="585646" y="614681"/>
            <a:ext cx="10413279" cy="1200329"/>
          </a:xfrm>
          <a:prstGeom prst="rect">
            <a:avLst/>
          </a:prstGeom>
          <a:noFill/>
        </p:spPr>
        <p:txBody>
          <a:bodyPr wrap="square" rtlCol="0">
            <a:spAutoFit/>
          </a:bodyPr>
          <a:lstStyle/>
          <a:p>
            <a:r>
              <a:rPr lang="en-GB" sz="3600" b="1" dirty="0">
                <a:solidFill>
                  <a:schemeClr val="accent6"/>
                </a:solidFill>
                <a:latin typeface="Montserrat ExtraBold" panose="00000900000000000000" pitchFamily="2" charset="0"/>
              </a:rPr>
              <a:t>Landmark analysis: </a:t>
            </a:r>
            <a:br>
              <a:rPr lang="en-GB" sz="3600" b="1" dirty="0">
                <a:solidFill>
                  <a:schemeClr val="accent6"/>
                </a:solidFill>
                <a:latin typeface="Montserrat ExtraBold" panose="00000900000000000000" pitchFamily="2" charset="0"/>
              </a:rPr>
            </a:br>
            <a:r>
              <a:rPr lang="en-GB" sz="3600" b="1" dirty="0">
                <a:solidFill>
                  <a:schemeClr val="accent6"/>
                </a:solidFill>
                <a:latin typeface="Montserrat ExtraBold" panose="00000900000000000000" pitchFamily="2" charset="0"/>
              </a:rPr>
              <a:t>Generalised Procrustes Analysis (GPA)</a:t>
            </a:r>
          </a:p>
        </p:txBody>
      </p:sp>
      <p:sp>
        <p:nvSpPr>
          <p:cNvPr id="5" name="Content Placeholder 4">
            <a:extLst>
              <a:ext uri="{FF2B5EF4-FFF2-40B4-BE49-F238E27FC236}">
                <a16:creationId xmlns:a16="http://schemas.microsoft.com/office/drawing/2014/main" id="{FD71BD7A-28E3-4A8D-A512-44593E3D769C}"/>
              </a:ext>
            </a:extLst>
          </p:cNvPr>
          <p:cNvSpPr>
            <a:spLocks noGrp="1"/>
          </p:cNvSpPr>
          <p:nvPr>
            <p:ph idx="1"/>
          </p:nvPr>
        </p:nvSpPr>
        <p:spPr>
          <a:xfrm>
            <a:off x="1324587" y="1960079"/>
            <a:ext cx="9542826" cy="3937484"/>
          </a:xfrm>
        </p:spPr>
        <p:txBody>
          <a:bodyPr/>
          <a:lstStyle/>
          <a:p>
            <a:pPr marL="0" lvl="0" indent="0" fontAlgn="base">
              <a:lnSpc>
                <a:spcPct val="99000"/>
              </a:lnSpc>
              <a:spcBef>
                <a:spcPts val="600"/>
              </a:spcBef>
              <a:spcAft>
                <a:spcPct val="0"/>
              </a:spcAft>
              <a:buClr>
                <a:srgbClr val="000000"/>
              </a:buClr>
              <a:buSzPct val="100000"/>
              <a:buNone/>
            </a:pPr>
            <a:r>
              <a:rPr lang="en-GB" sz="1800" kern="0" dirty="0">
                <a:solidFill>
                  <a:srgbClr val="000000"/>
                </a:solidFill>
                <a:latin typeface="Montserrat" panose="00000500000000000000" pitchFamily="2" charset="0"/>
              </a:rPr>
              <a:t>Also known as…</a:t>
            </a:r>
          </a:p>
          <a:p>
            <a:pPr marL="1003500" lvl="1" indent="-571500" fontAlgn="base">
              <a:lnSpc>
                <a:spcPct val="99000"/>
              </a:lnSpc>
              <a:spcBef>
                <a:spcPts val="600"/>
              </a:spcBef>
              <a:spcAft>
                <a:spcPct val="0"/>
              </a:spcAft>
              <a:buClr>
                <a:srgbClr val="000000"/>
              </a:buClr>
              <a:buSzPct val="100000"/>
              <a:buFont typeface="Courier New" panose="02070309020205020404" pitchFamily="49" charset="0"/>
              <a:buChar char="o"/>
            </a:pPr>
            <a:r>
              <a:rPr lang="en-GB" sz="1800" kern="0" dirty="0">
                <a:solidFill>
                  <a:schemeClr val="accent6"/>
                </a:solidFill>
                <a:latin typeface="Montserrat SemiBold" panose="00000700000000000000" pitchFamily="2" charset="0"/>
              </a:rPr>
              <a:t>Procrustes Superimposition</a:t>
            </a:r>
          </a:p>
          <a:p>
            <a:pPr marL="1003500" lvl="1" indent="-571500" fontAlgn="base">
              <a:lnSpc>
                <a:spcPct val="99000"/>
              </a:lnSpc>
              <a:spcBef>
                <a:spcPts val="600"/>
              </a:spcBef>
              <a:spcAft>
                <a:spcPct val="0"/>
              </a:spcAft>
              <a:buClr>
                <a:srgbClr val="000000"/>
              </a:buClr>
              <a:buSzPct val="100000"/>
              <a:buFont typeface="Courier New" panose="02070309020205020404" pitchFamily="49" charset="0"/>
              <a:buChar char="o"/>
            </a:pPr>
            <a:r>
              <a:rPr lang="en-GB" sz="1800" kern="0" dirty="0">
                <a:solidFill>
                  <a:schemeClr val="accent6"/>
                </a:solidFill>
                <a:latin typeface="Montserrat SemiBold" panose="00000700000000000000" pitchFamily="2" charset="0"/>
              </a:rPr>
              <a:t>Procrustes Analysis</a:t>
            </a:r>
          </a:p>
          <a:p>
            <a:pPr marL="1003500" lvl="1" indent="-571500" fontAlgn="base">
              <a:lnSpc>
                <a:spcPct val="99000"/>
              </a:lnSpc>
              <a:spcBef>
                <a:spcPts val="600"/>
              </a:spcBef>
              <a:spcAft>
                <a:spcPct val="0"/>
              </a:spcAft>
              <a:buClr>
                <a:srgbClr val="000000"/>
              </a:buClr>
              <a:buSzPct val="100000"/>
              <a:buFont typeface="Courier New" panose="02070309020205020404" pitchFamily="49" charset="0"/>
              <a:buChar char="o"/>
            </a:pPr>
            <a:r>
              <a:rPr lang="en-GB" sz="1800" kern="0" dirty="0">
                <a:solidFill>
                  <a:schemeClr val="accent6"/>
                </a:solidFill>
                <a:latin typeface="Montserrat SemiBold" panose="00000700000000000000" pitchFamily="2" charset="0"/>
              </a:rPr>
              <a:t>Procrustes Fitting</a:t>
            </a:r>
          </a:p>
          <a:p>
            <a:pPr marL="1003500" lvl="1" indent="-571500" fontAlgn="base">
              <a:lnSpc>
                <a:spcPct val="99000"/>
              </a:lnSpc>
              <a:spcBef>
                <a:spcPts val="600"/>
              </a:spcBef>
              <a:spcAft>
                <a:spcPct val="0"/>
              </a:spcAft>
              <a:buClr>
                <a:srgbClr val="000000"/>
              </a:buClr>
              <a:buSzPct val="100000"/>
              <a:buFont typeface="Courier New" panose="02070309020205020404" pitchFamily="49" charset="0"/>
              <a:buChar char="o"/>
            </a:pPr>
            <a:r>
              <a:rPr lang="en-GB" sz="1800" kern="0" dirty="0">
                <a:solidFill>
                  <a:schemeClr val="accent6"/>
                </a:solidFill>
                <a:latin typeface="Montserrat SemiBold" panose="00000700000000000000" pitchFamily="2" charset="0"/>
              </a:rPr>
              <a:t>Generalised Least Squares</a:t>
            </a:r>
            <a:br>
              <a:rPr lang="en-GB" sz="1800" kern="0" dirty="0">
                <a:solidFill>
                  <a:srgbClr val="000000"/>
                </a:solidFill>
                <a:latin typeface="Montserrat" panose="00000500000000000000" pitchFamily="2" charset="0"/>
              </a:rPr>
            </a:br>
            <a:endParaRPr lang="en-GB" sz="1800" kern="0" dirty="0">
              <a:solidFill>
                <a:srgbClr val="000000"/>
              </a:solidFill>
              <a:latin typeface="Montserrat" panose="00000500000000000000" pitchFamily="2" charset="0"/>
            </a:endParaRPr>
          </a:p>
          <a:p>
            <a:pPr marL="0" lvl="0" indent="0" fontAlgn="base">
              <a:lnSpc>
                <a:spcPct val="99000"/>
              </a:lnSpc>
              <a:spcBef>
                <a:spcPts val="600"/>
              </a:spcBef>
              <a:spcAft>
                <a:spcPct val="0"/>
              </a:spcAft>
              <a:buClr>
                <a:srgbClr val="000000"/>
              </a:buClr>
              <a:buSzPct val="100000"/>
              <a:buNone/>
            </a:pPr>
            <a:endParaRPr lang="en-GB" sz="1800" kern="0" dirty="0">
              <a:solidFill>
                <a:srgbClr val="000000"/>
              </a:solidFill>
              <a:latin typeface="Montserrat" panose="00000500000000000000" pitchFamily="2" charset="0"/>
            </a:endParaRPr>
          </a:p>
          <a:p>
            <a:pPr marL="0" lvl="0" indent="0" algn="ctr" fontAlgn="base">
              <a:lnSpc>
                <a:spcPct val="99000"/>
              </a:lnSpc>
              <a:spcBef>
                <a:spcPts val="600"/>
              </a:spcBef>
              <a:spcAft>
                <a:spcPct val="0"/>
              </a:spcAft>
              <a:buClr>
                <a:srgbClr val="000000"/>
              </a:buClr>
              <a:buSzPct val="100000"/>
              <a:buNone/>
            </a:pPr>
            <a:r>
              <a:rPr lang="en-GB" sz="1800" kern="0" dirty="0">
                <a:solidFill>
                  <a:srgbClr val="000000"/>
                </a:solidFill>
                <a:latin typeface="Montserrat" panose="00000500000000000000" pitchFamily="2" charset="0"/>
              </a:rPr>
              <a:t>Procedure to isolate shape from a number of sometimes related variables, specifically </a:t>
            </a:r>
            <a:r>
              <a:rPr lang="en-GB" sz="1800" b="1" kern="0" dirty="0">
                <a:solidFill>
                  <a:schemeClr val="accent6"/>
                </a:solidFill>
                <a:latin typeface="Montserrat SemiBold" panose="00000700000000000000" pitchFamily="2" charset="0"/>
              </a:rPr>
              <a:t>rotation, size and translation</a:t>
            </a:r>
          </a:p>
        </p:txBody>
      </p:sp>
    </p:spTree>
    <p:extLst>
      <p:ext uri="{BB962C8B-B14F-4D97-AF65-F5344CB8AC3E}">
        <p14:creationId xmlns:p14="http://schemas.microsoft.com/office/powerpoint/2010/main" val="4025535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A51AF0-76C3-4F5C-A357-6B6CA9820B94}"/>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accent6"/>
                </a:solidFill>
                <a:latin typeface="Montserrat" panose="00000500000000000000" pitchFamily="2" charset="0"/>
              </a:rPr>
              <a:t>Generalised Procrustes Analysis (GPA)</a:t>
            </a:r>
          </a:p>
        </p:txBody>
      </p:sp>
      <p:sp>
        <p:nvSpPr>
          <p:cNvPr id="5" name="Content Placeholder 4">
            <a:extLst>
              <a:ext uri="{FF2B5EF4-FFF2-40B4-BE49-F238E27FC236}">
                <a16:creationId xmlns:a16="http://schemas.microsoft.com/office/drawing/2014/main" id="{D3F65858-081A-4709-8B04-BD6B5B6BD4AB}"/>
              </a:ext>
            </a:extLst>
          </p:cNvPr>
          <p:cNvSpPr>
            <a:spLocks noGrp="1"/>
          </p:cNvSpPr>
          <p:nvPr>
            <p:ph idx="1"/>
          </p:nvPr>
        </p:nvSpPr>
        <p:spPr>
          <a:xfrm>
            <a:off x="985838" y="1960079"/>
            <a:ext cx="6107294" cy="3937484"/>
          </a:xfrm>
        </p:spPr>
        <p:txBody>
          <a:bodyPr/>
          <a:lstStyle/>
          <a:p>
            <a:pPr>
              <a:buFont typeface="Wingdings" panose="05000000000000000000" pitchFamily="2" charset="2"/>
              <a:buChar char="§"/>
            </a:pPr>
            <a:r>
              <a:rPr lang="en-GB" sz="1800" dirty="0">
                <a:latin typeface="Montserrat" panose="00000500000000000000" pitchFamily="2" charset="0"/>
              </a:rPr>
              <a:t>In Greek Mythology…</a:t>
            </a:r>
            <a:br>
              <a:rPr lang="en-GB" sz="1800" dirty="0">
                <a:latin typeface="Montserrat" panose="00000500000000000000" pitchFamily="2" charset="0"/>
              </a:rPr>
            </a:br>
            <a:endParaRPr lang="en-GB" sz="1800" dirty="0">
              <a:latin typeface="Montserrat" panose="00000500000000000000" pitchFamily="2" charset="0"/>
            </a:endParaRPr>
          </a:p>
          <a:p>
            <a:pPr lvl="1">
              <a:buFont typeface="Wingdings" panose="05000000000000000000" pitchFamily="2" charset="2"/>
              <a:buChar char="§"/>
            </a:pPr>
            <a:r>
              <a:rPr lang="en-GB" sz="1400" dirty="0">
                <a:latin typeface="Montserrat" panose="00000500000000000000" pitchFamily="2" charset="0"/>
              </a:rPr>
              <a:t>Procrustes was a son of Poseidon and lived on a sacred way between Athens and Eleusis</a:t>
            </a:r>
            <a:br>
              <a:rPr lang="en-GB" sz="1400" dirty="0">
                <a:latin typeface="Montserrat" panose="00000500000000000000" pitchFamily="2" charset="0"/>
              </a:rPr>
            </a:br>
            <a:endParaRPr lang="en-GB" sz="1400" dirty="0">
              <a:latin typeface="Montserrat" panose="00000500000000000000" pitchFamily="2" charset="0"/>
            </a:endParaRPr>
          </a:p>
          <a:p>
            <a:pPr lvl="1">
              <a:buFont typeface="Wingdings" panose="05000000000000000000" pitchFamily="2" charset="2"/>
              <a:buChar char="§"/>
            </a:pPr>
            <a:r>
              <a:rPr lang="en-GB" sz="1400" dirty="0">
                <a:latin typeface="Montserrat" panose="00000500000000000000" pitchFamily="2" charset="0"/>
              </a:rPr>
              <a:t>There he had a bed, in which he invited every passer-by to spend the night, and where he set to work on them with his blacksmith's hammer, to stretch them to fit</a:t>
            </a:r>
            <a:br>
              <a:rPr lang="en-GB" sz="1400" dirty="0">
                <a:latin typeface="Montserrat" panose="00000500000000000000" pitchFamily="2" charset="0"/>
              </a:rPr>
            </a:br>
            <a:endParaRPr lang="en-GB" sz="1400" dirty="0">
              <a:latin typeface="Montserrat" panose="00000500000000000000" pitchFamily="2" charset="0"/>
            </a:endParaRPr>
          </a:p>
          <a:p>
            <a:pPr lvl="1">
              <a:buFont typeface="Wingdings" panose="05000000000000000000" pitchFamily="2" charset="2"/>
              <a:buChar char="§"/>
            </a:pPr>
            <a:r>
              <a:rPr lang="en-GB" sz="1400" dirty="0">
                <a:latin typeface="Montserrat" panose="00000500000000000000" pitchFamily="2" charset="0"/>
              </a:rPr>
              <a:t>In later </a:t>
            </a:r>
            <a:r>
              <a:rPr lang="en-GB" sz="1400" dirty="0" err="1">
                <a:latin typeface="Montserrat" panose="00000500000000000000" pitchFamily="2" charset="0"/>
              </a:rPr>
              <a:t>tellings</a:t>
            </a:r>
            <a:r>
              <a:rPr lang="en-GB" sz="1400" dirty="0">
                <a:latin typeface="Montserrat" panose="00000500000000000000" pitchFamily="2" charset="0"/>
              </a:rPr>
              <a:t>, if the guest proved too tall, Procrustes would amputate the excess length; nobody ever fitted the bed exactly</a:t>
            </a:r>
            <a:br>
              <a:rPr lang="en-GB" sz="1400" dirty="0">
                <a:latin typeface="Montserrat" panose="00000500000000000000" pitchFamily="2" charset="0"/>
              </a:rPr>
            </a:br>
            <a:endParaRPr lang="en-GB" sz="1400" dirty="0">
              <a:latin typeface="Montserrat" panose="00000500000000000000" pitchFamily="2" charset="0"/>
            </a:endParaRPr>
          </a:p>
          <a:p>
            <a:pPr lvl="1">
              <a:buFont typeface="Wingdings" panose="05000000000000000000" pitchFamily="2" charset="2"/>
              <a:buChar char="§"/>
            </a:pPr>
            <a:r>
              <a:rPr lang="en-GB" sz="1400" dirty="0">
                <a:latin typeface="Montserrat" panose="00000500000000000000" pitchFamily="2" charset="0"/>
              </a:rPr>
              <a:t>Procrustes continued his reign of terror until he was captured by Theseus, travelling to Athens along the sacred way, who "fitted" Procrustes to his own bed</a:t>
            </a:r>
          </a:p>
        </p:txBody>
      </p:sp>
      <p:pic>
        <p:nvPicPr>
          <p:cNvPr id="6" name="Picture 2" descr="Image result for procrustes">
            <a:extLst>
              <a:ext uri="{FF2B5EF4-FFF2-40B4-BE49-F238E27FC236}">
                <a16:creationId xmlns:a16="http://schemas.microsoft.com/office/drawing/2014/main" id="{19886CBC-A051-456F-9DDA-9C32BF9B6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669" y="2456963"/>
            <a:ext cx="4235560" cy="294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661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F509DB-29EC-431E-8009-13081B6B1A14}"/>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accent6"/>
                </a:solidFill>
                <a:latin typeface="Montserrat ExtraBold" panose="00000900000000000000" pitchFamily="2" charset="0"/>
              </a:rPr>
              <a:t>Generalised Procrustes Analysis (GPA)</a:t>
            </a:r>
          </a:p>
        </p:txBody>
      </p:sp>
      <p:sp>
        <p:nvSpPr>
          <p:cNvPr id="5" name="Content Placeholder 4">
            <a:extLst>
              <a:ext uri="{FF2B5EF4-FFF2-40B4-BE49-F238E27FC236}">
                <a16:creationId xmlns:a16="http://schemas.microsoft.com/office/drawing/2014/main" id="{21A516DF-4E65-40EA-97FC-9400E652A96D}"/>
              </a:ext>
            </a:extLst>
          </p:cNvPr>
          <p:cNvSpPr>
            <a:spLocks noGrp="1"/>
          </p:cNvSpPr>
          <p:nvPr>
            <p:ph idx="1"/>
          </p:nvPr>
        </p:nvSpPr>
        <p:spPr>
          <a:xfrm>
            <a:off x="424134" y="1960079"/>
            <a:ext cx="11554506" cy="3937484"/>
          </a:xfrm>
        </p:spPr>
        <p:txBody>
          <a:bodyPr>
            <a:normAutofit/>
          </a:bodyPr>
          <a:lstStyle/>
          <a:p>
            <a:r>
              <a:rPr lang="en-GB" sz="1800" dirty="0">
                <a:latin typeface="Montserrat" panose="00000500000000000000" pitchFamily="2" charset="0"/>
              </a:rPr>
              <a:t>The raw coordinates are…</a:t>
            </a:r>
          </a:p>
          <a:p>
            <a:pPr marL="1003500" lvl="1" indent="-571500"/>
            <a:r>
              <a:rPr lang="en-GB" sz="1800" dirty="0">
                <a:latin typeface="Montserrat" panose="00000500000000000000" pitchFamily="2" charset="0"/>
              </a:rPr>
              <a:t>Translated to a </a:t>
            </a:r>
            <a:r>
              <a:rPr lang="en-GB" sz="1800" dirty="0">
                <a:solidFill>
                  <a:schemeClr val="accent6"/>
                </a:solidFill>
                <a:latin typeface="Montserrat SemiBold" panose="00000700000000000000" pitchFamily="2" charset="0"/>
              </a:rPr>
              <a:t>common centroid</a:t>
            </a:r>
          </a:p>
          <a:p>
            <a:pPr marL="1003500" lvl="1" indent="-571500"/>
            <a:r>
              <a:rPr lang="en-GB" sz="1800" dirty="0">
                <a:latin typeface="Montserrat" panose="00000500000000000000" pitchFamily="2" charset="0"/>
              </a:rPr>
              <a:t>Scaled to the </a:t>
            </a:r>
            <a:r>
              <a:rPr lang="en-GB" sz="1800" dirty="0">
                <a:solidFill>
                  <a:schemeClr val="accent6"/>
                </a:solidFill>
                <a:latin typeface="Montserrat SemiBold" panose="00000700000000000000" pitchFamily="2" charset="0"/>
              </a:rPr>
              <a:t>same centroid size</a:t>
            </a:r>
          </a:p>
          <a:p>
            <a:pPr marL="1003500" lvl="1" indent="-571500"/>
            <a:r>
              <a:rPr lang="en-GB" sz="1800" dirty="0">
                <a:latin typeface="Montserrat" panose="00000500000000000000" pitchFamily="2" charset="0"/>
              </a:rPr>
              <a:t>Rotated to </a:t>
            </a:r>
            <a:r>
              <a:rPr lang="en-GB" sz="1800" dirty="0">
                <a:solidFill>
                  <a:schemeClr val="accent6"/>
                </a:solidFill>
                <a:latin typeface="Montserrat SemiBold" panose="00000700000000000000" pitchFamily="2" charset="0"/>
              </a:rPr>
              <a:t>minimise the summed square distances</a:t>
            </a:r>
            <a:r>
              <a:rPr lang="en-GB" sz="1800" b="1" dirty="0">
                <a:solidFill>
                  <a:schemeClr val="accent6"/>
                </a:solidFill>
                <a:latin typeface="Montserrat SemiBold" panose="00000700000000000000" pitchFamily="2" charset="0"/>
              </a:rPr>
              <a:t> </a:t>
            </a:r>
            <a:r>
              <a:rPr lang="en-GB" sz="1800" dirty="0">
                <a:latin typeface="Montserrat" panose="00000500000000000000" pitchFamily="2" charset="0"/>
              </a:rPr>
              <a:t>between corresponding landmarks</a:t>
            </a:r>
            <a:br>
              <a:rPr lang="en-GB" sz="1800" dirty="0">
                <a:latin typeface="Montserrat" panose="00000500000000000000" pitchFamily="2" charset="0"/>
              </a:rPr>
            </a:br>
            <a:endParaRPr lang="en-GB" sz="1800" dirty="0">
              <a:latin typeface="Montserrat" panose="00000500000000000000" pitchFamily="2" charset="0"/>
            </a:endParaRPr>
          </a:p>
          <a:p>
            <a:r>
              <a:rPr lang="en-GB" sz="1800" dirty="0">
                <a:latin typeface="Montserrat" panose="00000500000000000000" pitchFamily="2" charset="0"/>
              </a:rPr>
              <a:t>Outcome:</a:t>
            </a:r>
            <a:r>
              <a:rPr lang="en-GB" sz="1800" dirty="0">
                <a:latin typeface="Montserrat SemiBold" panose="00000700000000000000" pitchFamily="2" charset="0"/>
              </a:rPr>
              <a:t> </a:t>
            </a:r>
            <a:r>
              <a:rPr lang="en-GB" sz="1800" dirty="0">
                <a:solidFill>
                  <a:schemeClr val="accent6"/>
                </a:solidFill>
                <a:latin typeface="Montserrat SemiBold" panose="00000700000000000000" pitchFamily="2" charset="0"/>
              </a:rPr>
              <a:t>Procrustes coordinates</a:t>
            </a:r>
            <a:br>
              <a:rPr lang="en-GB" sz="1800" dirty="0">
                <a:latin typeface="Montserrat" panose="00000500000000000000" pitchFamily="2" charset="0"/>
              </a:rPr>
            </a:br>
            <a:endParaRPr lang="en-GB" sz="1800" dirty="0">
              <a:latin typeface="Montserrat" panose="00000500000000000000" pitchFamily="2" charset="0"/>
            </a:endParaRPr>
          </a:p>
          <a:p>
            <a:r>
              <a:rPr lang="en-GB" sz="1800" dirty="0">
                <a:latin typeface="Montserrat" panose="00000500000000000000" pitchFamily="2" charset="0"/>
              </a:rPr>
              <a:t>The Procrustes coordinates describe shape </a:t>
            </a:r>
            <a:r>
              <a:rPr lang="en-GB" sz="1800" i="1" dirty="0">
                <a:latin typeface="Montserrat" panose="00000500000000000000" pitchFamily="2" charset="0"/>
              </a:rPr>
              <a:t>per se</a:t>
            </a:r>
          </a:p>
          <a:p>
            <a:r>
              <a:rPr lang="en-GB" sz="1800" dirty="0">
                <a:latin typeface="Montserrat" panose="00000500000000000000" pitchFamily="2" charset="0"/>
              </a:rPr>
              <a:t>The </a:t>
            </a:r>
            <a:r>
              <a:rPr lang="en-GB" sz="1800" dirty="0">
                <a:solidFill>
                  <a:schemeClr val="accent6"/>
                </a:solidFill>
                <a:latin typeface="Montserrat SemiBold" panose="00000700000000000000" pitchFamily="2" charset="0"/>
              </a:rPr>
              <a:t>Procrustes distance</a:t>
            </a:r>
            <a:r>
              <a:rPr lang="en-GB" sz="1800" dirty="0">
                <a:latin typeface="Montserrat" panose="00000500000000000000" pitchFamily="2" charset="0"/>
              </a:rPr>
              <a:t>: sum of distance between corresponding transformed landmarks</a:t>
            </a:r>
          </a:p>
          <a:p>
            <a:r>
              <a:rPr lang="en-GB" sz="1800" dirty="0">
                <a:latin typeface="Montserrat" panose="00000500000000000000" pitchFamily="2" charset="0"/>
              </a:rPr>
              <a:t>These are used in subsequent statistical analyses</a:t>
            </a:r>
          </a:p>
          <a:p>
            <a:pPr marL="774900" lvl="1" indent="-342900">
              <a:buFont typeface="Wingdings" panose="05000000000000000000" pitchFamily="2" charset="2"/>
              <a:buChar char="§"/>
            </a:pPr>
            <a:endParaRPr lang="en-GB" dirty="0">
              <a:latin typeface="Montserrat" panose="00000500000000000000" pitchFamily="2" charset="0"/>
            </a:endParaRPr>
          </a:p>
        </p:txBody>
      </p:sp>
    </p:spTree>
    <p:extLst>
      <p:ext uri="{BB962C8B-B14F-4D97-AF65-F5344CB8AC3E}">
        <p14:creationId xmlns:p14="http://schemas.microsoft.com/office/powerpoint/2010/main" val="2449953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60B807-E0A7-4983-9E22-186E75C9C26E}"/>
              </a:ext>
            </a:extLst>
          </p:cNvPr>
          <p:cNvSpPr>
            <a:spLocks noGrp="1"/>
          </p:cNvSpPr>
          <p:nvPr>
            <p:ph type="title"/>
          </p:nvPr>
        </p:nvSpPr>
        <p:spPr>
          <a:xfrm>
            <a:off x="394062" y="304891"/>
            <a:ext cx="6320246" cy="1325563"/>
          </a:xfrm>
        </p:spPr>
        <p:txBody>
          <a:bodyPr>
            <a:normAutofit/>
          </a:bodyPr>
          <a:lstStyle/>
          <a:p>
            <a:r>
              <a:rPr lang="en-GB" sz="3600" dirty="0">
                <a:latin typeface="Montserrat Light" panose="00000400000000000000" pitchFamily="2" charset="0"/>
              </a:rPr>
              <a:t>Dr. Christian S. Hoggard</a:t>
            </a:r>
          </a:p>
        </p:txBody>
      </p:sp>
      <p:sp>
        <p:nvSpPr>
          <p:cNvPr id="5" name="Title 1">
            <a:extLst>
              <a:ext uri="{FF2B5EF4-FFF2-40B4-BE49-F238E27FC236}">
                <a16:creationId xmlns:a16="http://schemas.microsoft.com/office/drawing/2014/main" id="{328A89B8-29FF-456A-845C-31F615B5532D}"/>
              </a:ext>
            </a:extLst>
          </p:cNvPr>
          <p:cNvSpPr txBox="1">
            <a:spLocks/>
          </p:cNvSpPr>
          <p:nvPr/>
        </p:nvSpPr>
        <p:spPr>
          <a:xfrm>
            <a:off x="394062" y="1630454"/>
            <a:ext cx="11022875" cy="480953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solidFill>
                  <a:schemeClr val="accent6"/>
                </a:solidFill>
                <a:latin typeface="Montserrat" panose="00000500000000000000" pitchFamily="2" charset="0"/>
              </a:rPr>
              <a:t>Position</a:t>
            </a:r>
            <a:r>
              <a:rPr lang="en-GB" sz="2000" b="1" dirty="0">
                <a:latin typeface="Montserrat Light" panose="00000400000000000000" pitchFamily="2" charset="0"/>
              </a:rPr>
              <a:t>: </a:t>
            </a:r>
            <a:r>
              <a:rPr lang="en-GB" sz="2000" dirty="0">
                <a:latin typeface="Montserrat Light" panose="00000400000000000000" pitchFamily="2" charset="0"/>
              </a:rPr>
              <a:t>Visiting Fellow (University of Southampton)</a:t>
            </a:r>
          </a:p>
          <a:p>
            <a:r>
              <a:rPr lang="en-GB" sz="2000" b="1" dirty="0">
                <a:solidFill>
                  <a:schemeClr val="accent6"/>
                </a:solidFill>
                <a:latin typeface="Montserrat" panose="00000500000000000000" pitchFamily="2" charset="0"/>
              </a:rPr>
              <a:t>Previous</a:t>
            </a:r>
            <a:r>
              <a:rPr lang="en-GB" sz="2000" b="1" dirty="0">
                <a:latin typeface="Montserrat Light" panose="00000400000000000000" pitchFamily="2" charset="0"/>
              </a:rPr>
              <a:t>: </a:t>
            </a:r>
            <a:r>
              <a:rPr lang="en-GB" sz="2000" dirty="0">
                <a:latin typeface="Montserrat Light" panose="00000400000000000000" pitchFamily="2" charset="0"/>
              </a:rPr>
              <a:t>Assistant Professor / Postdoctoral Researcher (Aarhus University)</a:t>
            </a:r>
          </a:p>
          <a:p>
            <a:endParaRPr lang="en-GB" sz="2000" dirty="0">
              <a:latin typeface="Montserrat Light" panose="00000400000000000000" pitchFamily="2" charset="0"/>
            </a:endParaRPr>
          </a:p>
          <a:p>
            <a:endParaRPr lang="en-GB" sz="2000" dirty="0">
              <a:latin typeface="Montserrat Light" panose="00000400000000000000" pitchFamily="2" charset="0"/>
            </a:endParaRPr>
          </a:p>
          <a:p>
            <a:r>
              <a:rPr lang="en-GB" sz="2000" b="1" dirty="0">
                <a:solidFill>
                  <a:schemeClr val="accent6"/>
                </a:solidFill>
                <a:latin typeface="Montserrat" panose="00000500000000000000" pitchFamily="2" charset="0"/>
              </a:rPr>
              <a:t>Interests</a:t>
            </a:r>
            <a:r>
              <a:rPr lang="en-GB" sz="2000" dirty="0">
                <a:latin typeface="Montserrat Light" panose="00000400000000000000" pitchFamily="2" charset="0"/>
              </a:rPr>
              <a:t>: R Stats / GMM (2D) / Quantitative Archaeology / Palaeolithic Artefact Studies</a:t>
            </a:r>
          </a:p>
          <a:p>
            <a:endParaRPr lang="en-GB" sz="2000" dirty="0">
              <a:latin typeface="Montserrat Light" panose="00000400000000000000" pitchFamily="2" charset="0"/>
            </a:endParaRPr>
          </a:p>
          <a:p>
            <a:endParaRPr lang="en-GB" sz="2000" dirty="0">
              <a:latin typeface="Montserrat" panose="00000500000000000000" pitchFamily="2" charset="0"/>
            </a:endParaRPr>
          </a:p>
          <a:p>
            <a:r>
              <a:rPr lang="en-GB" sz="2000" b="1" dirty="0">
                <a:solidFill>
                  <a:schemeClr val="accent6"/>
                </a:solidFill>
                <a:latin typeface="Montserrat" panose="00000500000000000000" pitchFamily="2" charset="0"/>
              </a:rPr>
              <a:t>Recent publications</a:t>
            </a:r>
            <a:br>
              <a:rPr lang="en-GB" sz="2000" b="1" dirty="0">
                <a:latin typeface="Montserrat" panose="00000500000000000000" pitchFamily="2" charset="0"/>
              </a:rPr>
            </a:br>
            <a:endParaRPr lang="en-GB" sz="2000" b="1" dirty="0">
              <a:latin typeface="Montserrat" panose="00000500000000000000" pitchFamily="2" charset="0"/>
            </a:endParaRPr>
          </a:p>
          <a:p>
            <a:r>
              <a:rPr lang="en-GB" sz="1400" dirty="0">
                <a:latin typeface="Montserrat Light" panose="00000400000000000000" pitchFamily="2" charset="0"/>
              </a:rPr>
              <a:t>Ivanovaite, L., </a:t>
            </a:r>
            <a:r>
              <a:rPr lang="en-GB" sz="1400" dirty="0" err="1">
                <a:latin typeface="Montserrat Light" panose="00000400000000000000" pitchFamily="2" charset="0"/>
              </a:rPr>
              <a:t>Swertka</a:t>
            </a:r>
            <a:r>
              <a:rPr lang="en-GB" sz="1400" dirty="0">
                <a:latin typeface="Montserrat Light" panose="00000400000000000000" pitchFamily="2" charset="0"/>
              </a:rPr>
              <a:t>, K., Hoggard, C.S., Sauer, F. and Riede, F. (accepted). All these fantastic cultures? Research history and regionalisation in the Late Palaeolithic tanged point cultures of Eastern Europe. European Journal of Archaeology.</a:t>
            </a:r>
          </a:p>
          <a:p>
            <a:endParaRPr lang="en-GB" sz="1400" dirty="0">
              <a:latin typeface="Montserrat Light" panose="00000400000000000000" pitchFamily="2" charset="0"/>
            </a:endParaRPr>
          </a:p>
          <a:p>
            <a:r>
              <a:rPr lang="en-GB" sz="1400" dirty="0">
                <a:latin typeface="Montserrat Light" panose="00000400000000000000" pitchFamily="2" charset="0"/>
              </a:rPr>
              <a:t>Vestergaard, C. and Hoggard, C.S. (2019). A Novel Geometric Morphometric (GMM) Application to the Study of Bronze Age Tutuli. Danish Journal of Archaeology.</a:t>
            </a:r>
          </a:p>
          <a:p>
            <a:endParaRPr lang="en-GB" sz="1400" i="1" dirty="0">
              <a:latin typeface="Montserrat Light" panose="00000400000000000000" pitchFamily="2" charset="0"/>
            </a:endParaRPr>
          </a:p>
          <a:p>
            <a:r>
              <a:rPr lang="en-GB" sz="1400" dirty="0">
                <a:latin typeface="Montserrat Light" panose="00000400000000000000" pitchFamily="2" charset="0"/>
              </a:rPr>
              <a:t>Riede, F., Hoggard, C.S. and Shennan, S. (2019). Reconciling material cultures in archaeology with genetic data requires robust cultural evolutionary taxonomies. Nature: Palgrave Communications..</a:t>
            </a:r>
          </a:p>
          <a:p>
            <a:endParaRPr lang="en-GB" sz="1400" dirty="0">
              <a:latin typeface="Montserrat Light" panose="00000400000000000000" pitchFamily="2" charset="0"/>
            </a:endParaRPr>
          </a:p>
          <a:p>
            <a:r>
              <a:rPr lang="en-GB" sz="1400" dirty="0">
                <a:latin typeface="Montserrat Light" panose="00000400000000000000" pitchFamily="2" charset="0"/>
              </a:rPr>
              <a:t>Hoggard, C.S., McNabb, J. and Cole, J.N. (2019). The application of elliptic Fourier analysis in understanding biface shape and symmetry through the British Acheulean. Journal of </a:t>
            </a:r>
            <a:r>
              <a:rPr lang="en-GB" sz="1400" dirty="0" err="1">
                <a:latin typeface="Montserrat Light" panose="00000400000000000000" pitchFamily="2" charset="0"/>
              </a:rPr>
              <a:t>Paleolithic</a:t>
            </a:r>
            <a:r>
              <a:rPr lang="en-GB" sz="1400" dirty="0">
                <a:latin typeface="Montserrat Light" panose="00000400000000000000" pitchFamily="2" charset="0"/>
              </a:rPr>
              <a:t> Archaeology.</a:t>
            </a:r>
          </a:p>
          <a:p>
            <a:endParaRPr lang="en-GB" sz="1400" dirty="0">
              <a:latin typeface="Montserrat Light" panose="00000400000000000000" pitchFamily="2" charset="0"/>
            </a:endParaRPr>
          </a:p>
          <a:p>
            <a:r>
              <a:rPr lang="en-GB" sz="1400" dirty="0">
                <a:latin typeface="Montserrat Light" panose="00000400000000000000" pitchFamily="2" charset="0"/>
              </a:rPr>
              <a:t>Hoggard, C.S. and Stade, C.M. (2018). The efficiency Of Middle Palaeolithic technological blade strategies: an experimental investigation. Lithics: the journal of the Lithic Studies Society.</a:t>
            </a:r>
          </a:p>
        </p:txBody>
      </p:sp>
    </p:spTree>
    <p:extLst>
      <p:ext uri="{BB962C8B-B14F-4D97-AF65-F5344CB8AC3E}">
        <p14:creationId xmlns:p14="http://schemas.microsoft.com/office/powerpoint/2010/main" val="2835871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363E52-FAA2-47E9-956A-6C00A8500162}"/>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accent6"/>
                </a:solidFill>
                <a:latin typeface="Montserrat ExtraBold" panose="00000900000000000000" pitchFamily="2" charset="0"/>
              </a:rPr>
              <a:t>Generalised Procrustes Analysis (GPA)</a:t>
            </a:r>
          </a:p>
        </p:txBody>
      </p:sp>
      <p:pic>
        <p:nvPicPr>
          <p:cNvPr id="5" name="Picture 4">
            <a:extLst>
              <a:ext uri="{FF2B5EF4-FFF2-40B4-BE49-F238E27FC236}">
                <a16:creationId xmlns:a16="http://schemas.microsoft.com/office/drawing/2014/main" id="{21F30C24-3446-4114-9A47-340CB77683CA}"/>
              </a:ext>
            </a:extLst>
          </p:cNvPr>
          <p:cNvPicPr>
            <a:picLocks noChangeAspect="1"/>
          </p:cNvPicPr>
          <p:nvPr/>
        </p:nvPicPr>
        <p:blipFill>
          <a:blip r:embed="rId2"/>
          <a:stretch>
            <a:fillRect/>
          </a:stretch>
        </p:blipFill>
        <p:spPr>
          <a:xfrm>
            <a:off x="585646" y="1844605"/>
            <a:ext cx="6923012" cy="4202771"/>
          </a:xfrm>
          <a:prstGeom prst="rect">
            <a:avLst/>
          </a:prstGeom>
        </p:spPr>
      </p:pic>
      <p:sp>
        <p:nvSpPr>
          <p:cNvPr id="6" name="Rectangle 5">
            <a:extLst>
              <a:ext uri="{FF2B5EF4-FFF2-40B4-BE49-F238E27FC236}">
                <a16:creationId xmlns:a16="http://schemas.microsoft.com/office/drawing/2014/main" id="{17BDD9EA-4966-4D7B-96C2-1EA91CF205F9}"/>
              </a:ext>
            </a:extLst>
          </p:cNvPr>
          <p:cNvSpPr/>
          <p:nvPr/>
        </p:nvSpPr>
        <p:spPr>
          <a:xfrm>
            <a:off x="5183620" y="6446303"/>
            <a:ext cx="7735545" cy="369332"/>
          </a:xfrm>
          <a:prstGeom prst="rect">
            <a:avLst/>
          </a:prstGeom>
        </p:spPr>
        <p:txBody>
          <a:bodyPr wrap="square">
            <a:spAutoFit/>
          </a:bodyPr>
          <a:lstStyle/>
          <a:p>
            <a:pPr lvl="0" eaLnBrk="0" fontAlgn="base" hangingPunct="0">
              <a:spcBef>
                <a:spcPct val="30000"/>
              </a:spcBef>
              <a:spcAft>
                <a:spcPct val="0"/>
              </a:spcAft>
              <a:defRPr/>
            </a:pPr>
            <a:r>
              <a:rPr lang="en-GB" sz="900" dirty="0" err="1">
                <a:solidFill>
                  <a:schemeClr val="accent6"/>
                </a:solidFill>
                <a:latin typeface="Montserrat" panose="00000500000000000000" pitchFamily="2" charset="0"/>
              </a:rPr>
              <a:t>Mitteroecker</a:t>
            </a:r>
            <a:r>
              <a:rPr lang="en-GB" sz="900" dirty="0">
                <a:solidFill>
                  <a:schemeClr val="accent6"/>
                </a:solidFill>
                <a:latin typeface="Montserrat" panose="00000500000000000000" pitchFamily="2" charset="0"/>
              </a:rPr>
              <a:t>, P., Gunz, P., </a:t>
            </a:r>
            <a:r>
              <a:rPr lang="en-GB" sz="900" dirty="0" err="1">
                <a:solidFill>
                  <a:schemeClr val="accent6"/>
                </a:solidFill>
                <a:latin typeface="Montserrat" panose="00000500000000000000" pitchFamily="2" charset="0"/>
              </a:rPr>
              <a:t>Windhager</a:t>
            </a:r>
            <a:r>
              <a:rPr lang="en-GB" sz="900" dirty="0">
                <a:solidFill>
                  <a:schemeClr val="accent6"/>
                </a:solidFill>
                <a:latin typeface="Montserrat" panose="00000500000000000000" pitchFamily="2" charset="0"/>
              </a:rPr>
              <a:t>, S. &amp; Schaefer, K. (2013). A brief review of shape, form, and allometry in geometric morphometrics, with applications to human facial morphology. </a:t>
            </a:r>
            <a:r>
              <a:rPr lang="en-GB" sz="900" dirty="0" err="1">
                <a:solidFill>
                  <a:schemeClr val="accent6"/>
                </a:solidFill>
                <a:latin typeface="Montserrat" panose="00000500000000000000" pitchFamily="2" charset="0"/>
              </a:rPr>
              <a:t>Hysterix</a:t>
            </a:r>
            <a:r>
              <a:rPr lang="en-GB" sz="900" dirty="0">
                <a:solidFill>
                  <a:schemeClr val="accent6"/>
                </a:solidFill>
                <a:latin typeface="Montserrat" panose="00000500000000000000" pitchFamily="2" charset="0"/>
              </a:rPr>
              <a:t>, the Italian Journal of Mammalogy. pp. 59-66.</a:t>
            </a:r>
          </a:p>
        </p:txBody>
      </p:sp>
    </p:spTree>
    <p:extLst>
      <p:ext uri="{BB962C8B-B14F-4D97-AF65-F5344CB8AC3E}">
        <p14:creationId xmlns:p14="http://schemas.microsoft.com/office/powerpoint/2010/main" val="3397925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29D2F-C4EA-4FD4-BD31-6D59881572EE}"/>
              </a:ext>
            </a:extLst>
          </p:cNvPr>
          <p:cNvSpPr>
            <a:spLocks noGrp="1"/>
          </p:cNvSpPr>
          <p:nvPr>
            <p:ph type="title"/>
          </p:nvPr>
        </p:nvSpPr>
        <p:spPr>
          <a:xfrm>
            <a:off x="838200" y="365125"/>
            <a:ext cx="10957560" cy="1325563"/>
          </a:xfrm>
        </p:spPr>
        <p:txBody>
          <a:bodyPr>
            <a:normAutofit/>
          </a:bodyPr>
          <a:lstStyle/>
          <a:p>
            <a:r>
              <a:rPr lang="en-GB" sz="3200" b="1" dirty="0">
                <a:solidFill>
                  <a:schemeClr val="accent6"/>
                </a:solidFill>
                <a:latin typeface="Montserrat ExtraBold" panose="00000900000000000000" pitchFamily="2" charset="0"/>
              </a:rPr>
              <a:t>Exercise 4: Generalised Procrustes Analysis (GPA)</a:t>
            </a:r>
          </a:p>
        </p:txBody>
      </p:sp>
      <p:sp>
        <p:nvSpPr>
          <p:cNvPr id="6" name="Title 1">
            <a:extLst>
              <a:ext uri="{FF2B5EF4-FFF2-40B4-BE49-F238E27FC236}">
                <a16:creationId xmlns:a16="http://schemas.microsoft.com/office/drawing/2014/main" id="{CBCDF2AE-C497-4267-B67B-729F40A32D8A}"/>
              </a:ext>
            </a:extLst>
          </p:cNvPr>
          <p:cNvSpPr txBox="1">
            <a:spLocks/>
          </p:cNvSpPr>
          <p:nvPr/>
        </p:nvSpPr>
        <p:spPr>
          <a:xfrm>
            <a:off x="838200" y="1690688"/>
            <a:ext cx="11353800" cy="4132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GB" sz="1800" dirty="0">
                <a:latin typeface="Montserrat" panose="00000500000000000000" pitchFamily="2" charset="0"/>
              </a:rPr>
              <a:t>Using both the </a:t>
            </a:r>
            <a:r>
              <a:rPr lang="en-GB" sz="1800" dirty="0" err="1">
                <a:latin typeface="Montserrat" panose="00000500000000000000" pitchFamily="2" charset="0"/>
              </a:rPr>
              <a:t>multi.nts</a:t>
            </a:r>
            <a:r>
              <a:rPr lang="en-GB" sz="1800" dirty="0">
                <a:latin typeface="Montserrat" panose="00000500000000000000" pitchFamily="2" charset="0"/>
              </a:rPr>
              <a:t> file (skull) and the </a:t>
            </a:r>
            <a:r>
              <a:rPr lang="en-GB" sz="1800" dirty="0" err="1">
                <a:latin typeface="Montserrat" panose="00000500000000000000" pitchFamily="2" charset="0"/>
              </a:rPr>
              <a:t>Ldk</a:t>
            </a:r>
            <a:r>
              <a:rPr lang="en-GB" sz="1800" dirty="0">
                <a:latin typeface="Montserrat" panose="00000500000000000000" pitchFamily="2" charset="0"/>
              </a:rPr>
              <a:t> file (</a:t>
            </a:r>
            <a:r>
              <a:rPr lang="en-GB" sz="1800" dirty="0" err="1">
                <a:latin typeface="Montserrat" panose="00000500000000000000" pitchFamily="2" charset="0"/>
              </a:rPr>
              <a:t>tanged.points</a:t>
            </a:r>
            <a:r>
              <a:rPr lang="en-GB" sz="1800" dirty="0">
                <a:latin typeface="Montserrat" panose="00000500000000000000" pitchFamily="2" charset="0"/>
              </a:rPr>
              <a:t>) perform a </a:t>
            </a:r>
            <a:br>
              <a:rPr lang="en-GB" sz="1800" dirty="0">
                <a:latin typeface="Montserrat" panose="00000500000000000000" pitchFamily="2" charset="0"/>
              </a:rPr>
            </a:br>
            <a:r>
              <a:rPr lang="en-GB" sz="1800" dirty="0">
                <a:latin typeface="Montserrat" panose="00000500000000000000" pitchFamily="2" charset="0"/>
              </a:rPr>
              <a:t>Full Generalised Procrustes alignment for all examples.</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For the </a:t>
            </a:r>
            <a:r>
              <a:rPr lang="en-GB" sz="1800" dirty="0" err="1">
                <a:latin typeface="Montserrat" panose="00000500000000000000" pitchFamily="2" charset="0"/>
              </a:rPr>
              <a:t>multi.nts</a:t>
            </a:r>
            <a:r>
              <a:rPr lang="en-GB" sz="1800" dirty="0">
                <a:latin typeface="Montserrat" panose="00000500000000000000" pitchFamily="2" charset="0"/>
              </a:rPr>
              <a:t> file use the </a:t>
            </a:r>
            <a:r>
              <a:rPr lang="en-GB" sz="1800" dirty="0" err="1">
                <a:latin typeface="Lucida Console" panose="020B0609040504020204" pitchFamily="49" charset="0"/>
              </a:rPr>
              <a:t>gpagen</a:t>
            </a:r>
            <a:r>
              <a:rPr lang="en-GB" sz="1800" dirty="0">
                <a:latin typeface="Montserrat" panose="00000500000000000000" pitchFamily="2" charset="0"/>
              </a:rPr>
              <a:t> function in Geomorph (call </a:t>
            </a:r>
            <a:r>
              <a:rPr lang="en-GB" sz="1800" dirty="0">
                <a:latin typeface="Lucida Console" panose="020B0609040504020204" pitchFamily="49" charset="0"/>
              </a:rPr>
              <a:t>?</a:t>
            </a:r>
            <a:r>
              <a:rPr lang="en-GB" sz="1800" dirty="0" err="1">
                <a:latin typeface="Lucida Console" panose="020B0609040504020204" pitchFamily="49" charset="0"/>
              </a:rPr>
              <a:t>gpagen</a:t>
            </a:r>
            <a:r>
              <a:rPr lang="en-GB" sz="1800" dirty="0">
                <a:latin typeface="Montserrat" panose="00000500000000000000" pitchFamily="2" charset="0"/>
              </a:rPr>
              <a:t>)</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For the </a:t>
            </a:r>
            <a:r>
              <a:rPr lang="en-GB" sz="1800" dirty="0" err="1">
                <a:latin typeface="Montserrat" panose="00000500000000000000" pitchFamily="2" charset="0"/>
              </a:rPr>
              <a:t>tanged.points</a:t>
            </a:r>
            <a:r>
              <a:rPr lang="en-GB" sz="1800" dirty="0">
                <a:latin typeface="Montserrat" panose="00000500000000000000" pitchFamily="2" charset="0"/>
              </a:rPr>
              <a:t> file use the </a:t>
            </a:r>
            <a:r>
              <a:rPr lang="en-GB" sz="1800" dirty="0" err="1">
                <a:latin typeface="Lucida Console" panose="020B0609040504020204" pitchFamily="49" charset="0"/>
              </a:rPr>
              <a:t>fgProcrustes</a:t>
            </a:r>
            <a:r>
              <a:rPr lang="en-GB" sz="1800" dirty="0">
                <a:latin typeface="Montserrat" panose="00000500000000000000" pitchFamily="2" charset="0"/>
              </a:rPr>
              <a:t> function in Geomorph (call </a:t>
            </a:r>
            <a:r>
              <a:rPr lang="en-GB" sz="1800" dirty="0">
                <a:latin typeface="Lucida Console" panose="020B0609040504020204" pitchFamily="49" charset="0"/>
              </a:rPr>
              <a:t>?</a:t>
            </a:r>
            <a:r>
              <a:rPr lang="en-GB" sz="1800" dirty="0" err="1">
                <a:latin typeface="Lucida Console" panose="020B0609040504020204" pitchFamily="49" charset="0"/>
              </a:rPr>
              <a:t>fgProcrustes</a:t>
            </a:r>
            <a:r>
              <a:rPr lang="en-GB" sz="1800" dirty="0">
                <a:latin typeface="Montserrat" panose="00000500000000000000" pitchFamily="2" charset="0"/>
              </a:rPr>
              <a:t>)</a:t>
            </a:r>
            <a:br>
              <a:rPr lang="en-GB" sz="1800" dirty="0">
                <a:latin typeface="Montserrat" panose="00000500000000000000" pitchFamily="2" charset="0"/>
              </a:rPr>
            </a:br>
            <a:endParaRPr lang="en-GB" sz="1800" dirty="0">
              <a:latin typeface="Montserrat" panose="00000500000000000000" pitchFamily="2" charset="0"/>
            </a:endParaRPr>
          </a:p>
          <a:p>
            <a:pPr marL="457200" indent="-457200">
              <a:buAutoNum type="arabicPeriod"/>
            </a:pPr>
            <a:r>
              <a:rPr lang="en-GB" sz="1800" dirty="0">
                <a:latin typeface="Montserrat" panose="00000500000000000000" pitchFamily="2" charset="0"/>
              </a:rPr>
              <a:t>Explore visualisation styles for both </a:t>
            </a:r>
            <a:r>
              <a:rPr lang="en-GB" sz="1800" dirty="0" err="1">
                <a:latin typeface="Montserrat" panose="00000500000000000000" pitchFamily="2" charset="0"/>
              </a:rPr>
              <a:t>gpa</a:t>
            </a:r>
            <a:r>
              <a:rPr lang="en-GB" sz="1800" dirty="0">
                <a:latin typeface="Montserrat" panose="00000500000000000000" pitchFamily="2" charset="0"/>
              </a:rPr>
              <a:t> files (</a:t>
            </a:r>
            <a:r>
              <a:rPr lang="en-GB" sz="1800" dirty="0">
                <a:latin typeface="Lucida Console" panose="020B0609040504020204" pitchFamily="49" charset="0"/>
              </a:rPr>
              <a:t>?stack</a:t>
            </a:r>
            <a:r>
              <a:rPr lang="en-GB" sz="1800" dirty="0">
                <a:latin typeface="Montserrat" panose="00000500000000000000" pitchFamily="2" charset="0"/>
              </a:rPr>
              <a:t>) and Momocs (</a:t>
            </a:r>
            <a:r>
              <a:rPr lang="en-GB" sz="1800" dirty="0">
                <a:latin typeface="Lucida Console" panose="020B0609040504020204" pitchFamily="49" charset="0"/>
              </a:rPr>
              <a:t>?plot</a:t>
            </a:r>
            <a:r>
              <a:rPr lang="en-GB" sz="1800" dirty="0">
                <a:latin typeface="Montserrat" panose="00000500000000000000" pitchFamily="2" charset="0"/>
              </a:rPr>
              <a:t>)</a:t>
            </a:r>
            <a:br>
              <a:rPr lang="en-GB" sz="1800" dirty="0">
                <a:latin typeface="Lucida Console" panose="020B0609040504020204" pitchFamily="49" charset="0"/>
              </a:rPr>
            </a:br>
            <a:endParaRPr lang="en-GB" sz="1800" dirty="0">
              <a:latin typeface="Lucida Console" panose="020B0609040504020204" pitchFamily="49" charset="0"/>
            </a:endParaRPr>
          </a:p>
          <a:p>
            <a:pPr marL="457200" indent="-457200">
              <a:buAutoNum type="arabicPeriod"/>
            </a:pPr>
            <a:endParaRPr lang="en-GB" sz="1800" dirty="0">
              <a:latin typeface="Montserrat" panose="00000500000000000000" pitchFamily="2" charset="0"/>
            </a:endParaRPr>
          </a:p>
        </p:txBody>
      </p:sp>
    </p:spTree>
    <p:extLst>
      <p:ext uri="{BB962C8B-B14F-4D97-AF65-F5344CB8AC3E}">
        <p14:creationId xmlns:p14="http://schemas.microsoft.com/office/powerpoint/2010/main" val="2249219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0772B3-33CB-4F71-8FA5-DE7D8CCDD77E}"/>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Variants of the Procrustes process… (Momocs)</a:t>
            </a:r>
          </a:p>
        </p:txBody>
      </p:sp>
      <p:sp>
        <p:nvSpPr>
          <p:cNvPr id="5" name="Rectangle 1">
            <a:extLst>
              <a:ext uri="{FF2B5EF4-FFF2-40B4-BE49-F238E27FC236}">
                <a16:creationId xmlns:a16="http://schemas.microsoft.com/office/drawing/2014/main" id="{52DE618D-6F01-46A2-97AB-9FAA336C303F}"/>
              </a:ext>
            </a:extLst>
          </p:cNvPr>
          <p:cNvSpPr>
            <a:spLocks noChangeArrowheads="1"/>
          </p:cNvSpPr>
          <p:nvPr/>
        </p:nvSpPr>
        <p:spPr bwMode="auto">
          <a:xfrm>
            <a:off x="679269" y="1950285"/>
            <a:ext cx="11403874"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GB" b="1" dirty="0" err="1">
                <a:latin typeface="Montserrat" panose="00000500000000000000" pitchFamily="2" charset="0"/>
              </a:rPr>
              <a:t>fgProcrustes</a:t>
            </a:r>
            <a:r>
              <a:rPr lang="en-GB" dirty="0">
                <a:latin typeface="Montserrat" panose="00000500000000000000" pitchFamily="2" charset="0"/>
              </a:rPr>
              <a:t>: Full Generalized Procrustes alignment between shapes</a:t>
            </a:r>
          </a:p>
          <a:p>
            <a:pPr eaLnBrk="0" fontAlgn="base" hangingPunct="0">
              <a:spcBef>
                <a:spcPct val="0"/>
              </a:spcBef>
              <a:spcAft>
                <a:spcPct val="0"/>
              </a:spcAft>
            </a:pPr>
            <a:endParaRPr lang="en-GB" dirty="0">
              <a:latin typeface="Montserrat" panose="00000500000000000000" pitchFamily="2" charset="0"/>
            </a:endParaRPr>
          </a:p>
          <a:p>
            <a:pPr eaLnBrk="0" fontAlgn="base" hangingPunct="0">
              <a:spcBef>
                <a:spcPct val="0"/>
              </a:spcBef>
              <a:spcAft>
                <a:spcPct val="0"/>
              </a:spcAft>
            </a:pPr>
            <a:r>
              <a:rPr lang="en-US" altLang="en-US" sz="2000" b="1" dirty="0" err="1">
                <a:solidFill>
                  <a:srgbClr val="000000"/>
                </a:solidFill>
                <a:latin typeface="Montserrat" panose="00000500000000000000" pitchFamily="2" charset="0"/>
              </a:rPr>
              <a:t>fProcrustes</a:t>
            </a:r>
            <a:r>
              <a:rPr lang="en-US" altLang="en-US" sz="2000" dirty="0">
                <a:solidFill>
                  <a:srgbClr val="000000"/>
                </a:solidFill>
                <a:latin typeface="Montserrat" panose="00000500000000000000" pitchFamily="2" charset="0"/>
              </a:rPr>
              <a:t>: </a:t>
            </a:r>
            <a:r>
              <a:rPr lang="en-GB" dirty="0">
                <a:latin typeface="Montserrat" panose="00000500000000000000" pitchFamily="2" charset="0"/>
              </a:rPr>
              <a:t>Full Procrustes alignment between two shapes</a:t>
            </a:r>
          </a:p>
          <a:p>
            <a:pPr eaLnBrk="0" fontAlgn="base" hangingPunct="0">
              <a:spcBef>
                <a:spcPct val="0"/>
              </a:spcBef>
              <a:spcAft>
                <a:spcPct val="0"/>
              </a:spcAft>
            </a:pPr>
            <a:endParaRPr lang="en-GB" dirty="0">
              <a:latin typeface="Montserrat" panose="00000500000000000000" pitchFamily="2" charset="0"/>
            </a:endParaRPr>
          </a:p>
          <a:p>
            <a:pPr eaLnBrk="0" fontAlgn="base" hangingPunct="0">
              <a:spcBef>
                <a:spcPct val="0"/>
              </a:spcBef>
              <a:spcAft>
                <a:spcPct val="0"/>
              </a:spcAft>
            </a:pPr>
            <a:r>
              <a:rPr lang="en-GB" b="1" dirty="0" err="1">
                <a:latin typeface="Montserrat" panose="00000500000000000000" pitchFamily="2" charset="0"/>
              </a:rPr>
              <a:t>fgsProcrustes</a:t>
            </a:r>
            <a:r>
              <a:rPr lang="en-GB" dirty="0">
                <a:latin typeface="Montserrat" panose="00000500000000000000" pitchFamily="2" charset="0"/>
              </a:rPr>
              <a:t>: Full Generalized Procrustes alignment between shapes with sliding landmarks</a:t>
            </a:r>
            <a:br>
              <a:rPr lang="en-GB" dirty="0">
                <a:latin typeface="Montserrat" panose="00000500000000000000" pitchFamily="2" charset="0"/>
              </a:rPr>
            </a:br>
            <a:endParaRPr lang="en-GB" b="1" dirty="0">
              <a:latin typeface="Montserrat" panose="00000500000000000000" pitchFamily="2" charset="0"/>
            </a:endParaRPr>
          </a:p>
          <a:p>
            <a:r>
              <a:rPr lang="en-GB" b="1" dirty="0" err="1">
                <a:latin typeface="Montserrat" panose="00000500000000000000" pitchFamily="2" charset="0"/>
              </a:rPr>
              <a:t>pProcrustes</a:t>
            </a:r>
            <a:r>
              <a:rPr lang="en-GB" dirty="0">
                <a:latin typeface="Montserrat" panose="00000500000000000000" pitchFamily="2" charset="0"/>
              </a:rPr>
              <a:t>: Partial Procrustes alignment between two shapes</a:t>
            </a:r>
          </a:p>
          <a:p>
            <a:pPr eaLnBrk="0" fontAlgn="base" hangingPunct="0">
              <a:spcBef>
                <a:spcPct val="0"/>
              </a:spcBef>
              <a:spcAft>
                <a:spcPct val="0"/>
              </a:spcAft>
            </a:pPr>
            <a:endParaRPr lang="en-GB" dirty="0">
              <a:latin typeface="Montserrat" panose="00000500000000000000" pitchFamily="2" charset="0"/>
            </a:endParaRPr>
          </a:p>
        </p:txBody>
      </p:sp>
    </p:spTree>
    <p:extLst>
      <p:ext uri="{BB962C8B-B14F-4D97-AF65-F5344CB8AC3E}">
        <p14:creationId xmlns:p14="http://schemas.microsoft.com/office/powerpoint/2010/main" val="1989011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299838-CBF6-4659-AAEB-91E6BD18B5F8}"/>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Representing shape change</a:t>
            </a:r>
          </a:p>
        </p:txBody>
      </p:sp>
      <p:sp>
        <p:nvSpPr>
          <p:cNvPr id="6" name="Content Placeholder 4">
            <a:extLst>
              <a:ext uri="{FF2B5EF4-FFF2-40B4-BE49-F238E27FC236}">
                <a16:creationId xmlns:a16="http://schemas.microsoft.com/office/drawing/2014/main" id="{6E6E00E7-0502-4ADE-AEB5-E08BE2C72849}"/>
              </a:ext>
            </a:extLst>
          </p:cNvPr>
          <p:cNvSpPr>
            <a:spLocks noGrp="1"/>
          </p:cNvSpPr>
          <p:nvPr>
            <p:ph idx="1"/>
          </p:nvPr>
        </p:nvSpPr>
        <p:spPr>
          <a:xfrm>
            <a:off x="985837" y="1960079"/>
            <a:ext cx="11202988" cy="3937484"/>
          </a:xfrm>
        </p:spPr>
        <p:txBody>
          <a:bodyPr/>
          <a:lstStyle/>
          <a:p>
            <a:pPr marL="0" indent="0">
              <a:buNone/>
            </a:pPr>
            <a:r>
              <a:rPr lang="en-GB" sz="1800" dirty="0">
                <a:latin typeface="Montserrat" panose="00000500000000000000" pitchFamily="2" charset="0"/>
              </a:rPr>
              <a:t>Various methods of visualising shape change:</a:t>
            </a:r>
          </a:p>
          <a:p>
            <a:pPr marL="1003500" lvl="1" indent="-571500"/>
            <a:r>
              <a:rPr lang="en-GB" sz="1600" dirty="0">
                <a:latin typeface="Montserrat" panose="00000500000000000000" pitchFamily="2" charset="0"/>
              </a:rPr>
              <a:t>Deformation grids</a:t>
            </a:r>
          </a:p>
          <a:p>
            <a:pPr marL="1003500" lvl="1" indent="-571500"/>
            <a:r>
              <a:rPr lang="en-GB" sz="1600" dirty="0">
                <a:latin typeface="Montserrat" panose="00000500000000000000" pitchFamily="2" charset="0"/>
              </a:rPr>
              <a:t>Principal strains</a:t>
            </a:r>
          </a:p>
          <a:p>
            <a:pPr marL="1003500" lvl="1" indent="-571500"/>
            <a:r>
              <a:rPr lang="en-GB" sz="1600" dirty="0">
                <a:latin typeface="Montserrat" panose="00000500000000000000" pitchFamily="2" charset="0"/>
              </a:rPr>
              <a:t>Lollipop sticks</a:t>
            </a:r>
          </a:p>
          <a:p>
            <a:pPr marL="1003500" lvl="1" indent="-571500"/>
            <a:r>
              <a:rPr lang="en-GB" sz="1600" dirty="0">
                <a:latin typeface="Montserrat" panose="00000500000000000000" pitchFamily="2" charset="0"/>
              </a:rPr>
              <a:t>Vectors</a:t>
            </a:r>
          </a:p>
          <a:p>
            <a:pPr marL="1003500" lvl="1" indent="-571500"/>
            <a:r>
              <a:rPr lang="en-GB" sz="1600" dirty="0">
                <a:latin typeface="Montserrat" panose="00000500000000000000" pitchFamily="2" charset="0"/>
              </a:rPr>
              <a:t>Contours</a:t>
            </a:r>
          </a:p>
          <a:p>
            <a:pPr marL="432000" lvl="1" indent="0">
              <a:buNone/>
            </a:pPr>
            <a:endParaRPr lang="en-GB" sz="1600" dirty="0">
              <a:latin typeface="Montserrat" panose="00000500000000000000" pitchFamily="2" charset="0"/>
            </a:endParaRPr>
          </a:p>
          <a:p>
            <a:pPr marL="774900" lvl="1" indent="-342900">
              <a:buFont typeface="Courier New" panose="02070309020205020404" pitchFamily="49" charset="0"/>
              <a:buChar char="o"/>
            </a:pPr>
            <a:endParaRPr lang="en-GB" dirty="0"/>
          </a:p>
        </p:txBody>
      </p:sp>
      <p:pic>
        <p:nvPicPr>
          <p:cNvPr id="8" name="Picture 7">
            <a:extLst>
              <a:ext uri="{FF2B5EF4-FFF2-40B4-BE49-F238E27FC236}">
                <a16:creationId xmlns:a16="http://schemas.microsoft.com/office/drawing/2014/main" id="{B5810CA9-01D8-4B9B-B075-712B64BDE9D2}"/>
              </a:ext>
            </a:extLst>
          </p:cNvPr>
          <p:cNvPicPr>
            <a:picLocks noChangeAspect="1"/>
          </p:cNvPicPr>
          <p:nvPr/>
        </p:nvPicPr>
        <p:blipFill>
          <a:blip r:embed="rId2"/>
          <a:stretch>
            <a:fillRect/>
          </a:stretch>
        </p:blipFill>
        <p:spPr>
          <a:xfrm>
            <a:off x="6587331" y="1777556"/>
            <a:ext cx="2948664" cy="1994148"/>
          </a:xfrm>
          <a:prstGeom prst="rect">
            <a:avLst/>
          </a:prstGeom>
        </p:spPr>
      </p:pic>
      <p:pic>
        <p:nvPicPr>
          <p:cNvPr id="9" name="Picture 8">
            <a:extLst>
              <a:ext uri="{FF2B5EF4-FFF2-40B4-BE49-F238E27FC236}">
                <a16:creationId xmlns:a16="http://schemas.microsoft.com/office/drawing/2014/main" id="{16D7ECDF-DB8A-497E-988A-6E2B5CACABDD}"/>
              </a:ext>
            </a:extLst>
          </p:cNvPr>
          <p:cNvPicPr>
            <a:picLocks noChangeAspect="1"/>
          </p:cNvPicPr>
          <p:nvPr/>
        </p:nvPicPr>
        <p:blipFill>
          <a:blip r:embed="rId3"/>
          <a:stretch>
            <a:fillRect/>
          </a:stretch>
        </p:blipFill>
        <p:spPr>
          <a:xfrm>
            <a:off x="9634718" y="2797885"/>
            <a:ext cx="2533356" cy="1397322"/>
          </a:xfrm>
          <a:prstGeom prst="rect">
            <a:avLst/>
          </a:prstGeom>
        </p:spPr>
      </p:pic>
      <p:pic>
        <p:nvPicPr>
          <p:cNvPr id="10" name="Picture 9">
            <a:extLst>
              <a:ext uri="{FF2B5EF4-FFF2-40B4-BE49-F238E27FC236}">
                <a16:creationId xmlns:a16="http://schemas.microsoft.com/office/drawing/2014/main" id="{A9A00431-DF12-4A83-A1F7-72EC9F99C312}"/>
              </a:ext>
            </a:extLst>
          </p:cNvPr>
          <p:cNvPicPr>
            <a:picLocks noChangeAspect="1"/>
          </p:cNvPicPr>
          <p:nvPr/>
        </p:nvPicPr>
        <p:blipFill>
          <a:blip r:embed="rId4"/>
          <a:stretch>
            <a:fillRect/>
          </a:stretch>
        </p:blipFill>
        <p:spPr>
          <a:xfrm>
            <a:off x="7283528" y="4351472"/>
            <a:ext cx="3643312" cy="1852612"/>
          </a:xfrm>
          <a:prstGeom prst="rect">
            <a:avLst/>
          </a:prstGeom>
        </p:spPr>
      </p:pic>
      <p:pic>
        <p:nvPicPr>
          <p:cNvPr id="11" name="Picture 10">
            <a:extLst>
              <a:ext uri="{FF2B5EF4-FFF2-40B4-BE49-F238E27FC236}">
                <a16:creationId xmlns:a16="http://schemas.microsoft.com/office/drawing/2014/main" id="{C5D5D0E2-B395-4582-B7B6-56FE9C563B08}"/>
              </a:ext>
            </a:extLst>
          </p:cNvPr>
          <p:cNvPicPr>
            <a:picLocks noChangeAspect="1"/>
          </p:cNvPicPr>
          <p:nvPr/>
        </p:nvPicPr>
        <p:blipFill>
          <a:blip r:embed="rId5"/>
          <a:stretch>
            <a:fillRect/>
          </a:stretch>
        </p:blipFill>
        <p:spPr>
          <a:xfrm>
            <a:off x="4701618" y="3849836"/>
            <a:ext cx="2916250" cy="1600067"/>
          </a:xfrm>
          <a:prstGeom prst="rect">
            <a:avLst/>
          </a:prstGeom>
        </p:spPr>
      </p:pic>
    </p:spTree>
    <p:extLst>
      <p:ext uri="{BB962C8B-B14F-4D97-AF65-F5344CB8AC3E}">
        <p14:creationId xmlns:p14="http://schemas.microsoft.com/office/powerpoint/2010/main" val="162761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C69145-7A86-4BC0-976F-04EF7EA3907B}"/>
              </a:ext>
            </a:extLst>
          </p:cNvPr>
          <p:cNvPicPr>
            <a:picLocks noChangeAspect="1"/>
          </p:cNvPicPr>
          <p:nvPr/>
        </p:nvPicPr>
        <p:blipFill>
          <a:blip r:embed="rId2"/>
          <a:stretch>
            <a:fillRect/>
          </a:stretch>
        </p:blipFill>
        <p:spPr>
          <a:xfrm>
            <a:off x="9550854" y="1645920"/>
            <a:ext cx="2173674" cy="4847816"/>
          </a:xfrm>
          <a:prstGeom prst="rect">
            <a:avLst/>
          </a:prstGeom>
        </p:spPr>
      </p:pic>
      <p:sp>
        <p:nvSpPr>
          <p:cNvPr id="6" name="TextBox 5">
            <a:extLst>
              <a:ext uri="{FF2B5EF4-FFF2-40B4-BE49-F238E27FC236}">
                <a16:creationId xmlns:a16="http://schemas.microsoft.com/office/drawing/2014/main" id="{A5C20B48-7771-4A92-8A17-C31C4A1326DC}"/>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Exercise 5: Visualising Shape Change</a:t>
            </a:r>
          </a:p>
        </p:txBody>
      </p:sp>
      <p:sp>
        <p:nvSpPr>
          <p:cNvPr id="7" name="Content Placeholder 4">
            <a:extLst>
              <a:ext uri="{FF2B5EF4-FFF2-40B4-BE49-F238E27FC236}">
                <a16:creationId xmlns:a16="http://schemas.microsoft.com/office/drawing/2014/main" id="{52CAB76F-34F4-4BDD-8864-0135AE5E2A10}"/>
              </a:ext>
            </a:extLst>
          </p:cNvPr>
          <p:cNvSpPr>
            <a:spLocks noGrp="1"/>
          </p:cNvSpPr>
          <p:nvPr>
            <p:ph idx="1"/>
          </p:nvPr>
        </p:nvSpPr>
        <p:spPr>
          <a:xfrm>
            <a:off x="985837" y="1960079"/>
            <a:ext cx="8014472" cy="3937484"/>
          </a:xfrm>
        </p:spPr>
        <p:txBody>
          <a:bodyPr/>
          <a:lstStyle/>
          <a:p>
            <a:r>
              <a:rPr lang="en-GB" sz="1800" dirty="0">
                <a:latin typeface="Montserrat" panose="00000500000000000000" pitchFamily="2" charset="0"/>
              </a:rPr>
              <a:t>Explore the </a:t>
            </a:r>
            <a:r>
              <a:rPr lang="en-GB" sz="1800" dirty="0" err="1">
                <a:latin typeface="Lucida Console" panose="020B0609040504020204" pitchFamily="49" charset="0"/>
              </a:rPr>
              <a:t>tps_grid</a:t>
            </a:r>
            <a:r>
              <a:rPr lang="en-GB" sz="1800" dirty="0">
                <a:latin typeface="Lucida Console" panose="020B0609040504020204" pitchFamily="49" charset="0"/>
              </a:rPr>
              <a:t>()</a:t>
            </a:r>
            <a:r>
              <a:rPr lang="en-GB" sz="1800" dirty="0">
                <a:latin typeface="Montserrat" panose="00000500000000000000" pitchFamily="2" charset="0"/>
              </a:rPr>
              <a:t>, </a:t>
            </a:r>
            <a:r>
              <a:rPr lang="en-GB" sz="1800" dirty="0" err="1">
                <a:latin typeface="Lucida Console" panose="020B0609040504020204" pitchFamily="49" charset="0"/>
              </a:rPr>
              <a:t>tps_iso</a:t>
            </a:r>
            <a:r>
              <a:rPr lang="en-GB" sz="1800" dirty="0">
                <a:latin typeface="Lucida Console" panose="020B0609040504020204" pitchFamily="49" charset="0"/>
              </a:rPr>
              <a:t>()</a:t>
            </a:r>
            <a:r>
              <a:rPr lang="en-GB" sz="1800" dirty="0">
                <a:latin typeface="Montserrat" panose="00000500000000000000" pitchFamily="2" charset="0"/>
              </a:rPr>
              <a:t>, </a:t>
            </a:r>
            <a:r>
              <a:rPr lang="en-GB" sz="1800" dirty="0" err="1">
                <a:latin typeface="Lucida Console" panose="020B0609040504020204" pitchFamily="49" charset="0"/>
              </a:rPr>
              <a:t>tps_raw</a:t>
            </a:r>
            <a:r>
              <a:rPr lang="en-GB" sz="1800" dirty="0">
                <a:latin typeface="Lucida Console" panose="020B0609040504020204" pitchFamily="49" charset="0"/>
              </a:rPr>
              <a:t>() </a:t>
            </a:r>
            <a:r>
              <a:rPr lang="en-GB" sz="1800" dirty="0">
                <a:latin typeface="Montserrat" panose="00000500000000000000" pitchFamily="2" charset="0"/>
              </a:rPr>
              <a:t>and </a:t>
            </a:r>
            <a:r>
              <a:rPr lang="en-GB" sz="1800" dirty="0" err="1">
                <a:latin typeface="Lucida Console" panose="020B0609040504020204" pitchFamily="49" charset="0"/>
              </a:rPr>
              <a:t>tps_arr</a:t>
            </a:r>
            <a:r>
              <a:rPr lang="en-GB" sz="1800" dirty="0">
                <a:latin typeface="Lucida Console" panose="020B0609040504020204" pitchFamily="49" charset="0"/>
              </a:rPr>
              <a:t>() </a:t>
            </a:r>
            <a:r>
              <a:rPr lang="en-GB" sz="1800" dirty="0">
                <a:latin typeface="Montserrat" panose="00000500000000000000" pitchFamily="2" charset="0"/>
              </a:rPr>
              <a:t>functions in Momocs to compare between two examples (your choice!)</a:t>
            </a:r>
            <a:br>
              <a:rPr lang="en-GB" sz="1800" dirty="0">
                <a:latin typeface="Montserrat" panose="00000500000000000000" pitchFamily="2" charset="0"/>
              </a:rPr>
            </a:br>
            <a:endParaRPr lang="en-GB" sz="1800" dirty="0">
              <a:latin typeface="Montserrat" panose="00000500000000000000" pitchFamily="2" charset="0"/>
            </a:endParaRPr>
          </a:p>
          <a:p>
            <a:pPr marL="0" indent="0">
              <a:buNone/>
            </a:pPr>
            <a:r>
              <a:rPr lang="en-GB" sz="1800" dirty="0">
                <a:latin typeface="Montserrat" panose="00000500000000000000" pitchFamily="2" charset="0"/>
              </a:rPr>
              <a:t>Note: these visualisations work better with outline data (tomorrow!)</a:t>
            </a:r>
            <a:endParaRPr lang="en-GB" dirty="0"/>
          </a:p>
        </p:txBody>
      </p:sp>
    </p:spTree>
    <p:extLst>
      <p:ext uri="{BB962C8B-B14F-4D97-AF65-F5344CB8AC3E}">
        <p14:creationId xmlns:p14="http://schemas.microsoft.com/office/powerpoint/2010/main" val="11998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93EFA17-2932-47FF-9695-179EEAE565F9}"/>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11" name="Rectangle 10">
            <a:extLst>
              <a:ext uri="{FF2B5EF4-FFF2-40B4-BE49-F238E27FC236}">
                <a16:creationId xmlns:a16="http://schemas.microsoft.com/office/drawing/2014/main" id="{9AEA8392-82ED-4596-BEF2-0320B386AA19}"/>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strike="sngStrike" dirty="0">
                <a:latin typeface="Montserrat" panose="00000500000000000000" pitchFamily="2" charset="0"/>
              </a:rPr>
              <a:t>• Procrustes Superimposition</a:t>
            </a:r>
            <a:br>
              <a:rPr lang="en-GB" sz="1200" strike="sngStrike" dirty="0">
                <a:latin typeface="Montserrat" panose="00000500000000000000" pitchFamily="2" charset="0"/>
              </a:rPr>
            </a:br>
            <a:r>
              <a:rPr lang="en-GB" sz="1200" strike="sngStrike" dirty="0">
                <a:latin typeface="Montserrat" panose="00000500000000000000" pitchFamily="2" charset="0"/>
              </a:rPr>
              <a:t>• Other imposition methods (e.g. Resistant Fit)</a:t>
            </a:r>
            <a:br>
              <a:rPr lang="en-GB" sz="1200" dirty="0">
                <a:latin typeface="Montserrat" panose="00000500000000000000" pitchFamily="2" charset="0"/>
              </a:rPr>
            </a:br>
            <a:r>
              <a:rPr lang="en-GB" sz="1200" strike="sngStrike"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3110003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29641F-4A33-4B92-829C-87FC65B59687}"/>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E204491-61A2-4123-9E30-A5A02C3CA225}"/>
              </a:ext>
            </a:extLst>
          </p:cNvPr>
          <p:cNvSpPr>
            <a:spLocks noGrp="1"/>
          </p:cNvSpPr>
          <p:nvPr>
            <p:ph type="title"/>
          </p:nvPr>
        </p:nvSpPr>
        <p:spPr>
          <a:xfrm>
            <a:off x="838200" y="278765"/>
            <a:ext cx="10515600" cy="1325563"/>
          </a:xfrm>
        </p:spPr>
        <p:txBody>
          <a:bodyPr>
            <a:normAutofit/>
          </a:bodyPr>
          <a:lstStyle/>
          <a:p>
            <a:r>
              <a:rPr lang="en-GB" sz="4800" b="1" dirty="0">
                <a:solidFill>
                  <a:schemeClr val="bg1"/>
                </a:solidFill>
                <a:latin typeface="Montserrat ExtraBold" panose="00000900000000000000" pitchFamily="2" charset="0"/>
              </a:rPr>
              <a:t>Examining shape variance…</a:t>
            </a:r>
          </a:p>
        </p:txBody>
      </p:sp>
      <p:sp>
        <p:nvSpPr>
          <p:cNvPr id="6" name="Content Placeholder 4">
            <a:extLst>
              <a:ext uri="{FF2B5EF4-FFF2-40B4-BE49-F238E27FC236}">
                <a16:creationId xmlns:a16="http://schemas.microsoft.com/office/drawing/2014/main" id="{06B918C5-A6B6-4BC0-9782-30BB90210DC1}"/>
              </a:ext>
            </a:extLst>
          </p:cNvPr>
          <p:cNvSpPr>
            <a:spLocks noGrp="1"/>
          </p:cNvSpPr>
          <p:nvPr>
            <p:ph idx="1"/>
          </p:nvPr>
        </p:nvSpPr>
        <p:spPr>
          <a:xfrm>
            <a:off x="985837" y="1960079"/>
            <a:ext cx="8850494" cy="3937484"/>
          </a:xfrm>
        </p:spPr>
        <p:txBody>
          <a:bodyPr/>
          <a:lstStyle/>
          <a:p>
            <a:r>
              <a:rPr lang="en-GB" sz="1800" b="1" dirty="0">
                <a:solidFill>
                  <a:schemeClr val="bg1"/>
                </a:solidFill>
                <a:latin typeface="Montserrat" panose="00000500000000000000" pitchFamily="2" charset="0"/>
              </a:rPr>
              <a:t>Principal Component Analysis </a:t>
            </a:r>
            <a:r>
              <a:rPr lang="en-GB" sz="1800" dirty="0">
                <a:solidFill>
                  <a:schemeClr val="bg1"/>
                </a:solidFill>
                <a:latin typeface="Montserrat" panose="00000500000000000000" pitchFamily="2" charset="0"/>
              </a:rPr>
              <a:t>(PCA)</a:t>
            </a:r>
          </a:p>
          <a:p>
            <a:r>
              <a:rPr lang="en-GB" sz="1800" b="1" dirty="0">
                <a:solidFill>
                  <a:schemeClr val="bg1"/>
                </a:solidFill>
                <a:latin typeface="Montserrat" panose="00000500000000000000" pitchFamily="2" charset="0"/>
              </a:rPr>
              <a:t>Discriminant Analysis </a:t>
            </a:r>
            <a:r>
              <a:rPr lang="en-GB" sz="1800" dirty="0">
                <a:solidFill>
                  <a:schemeClr val="bg1"/>
                </a:solidFill>
                <a:latin typeface="Montserrat" panose="00000500000000000000" pitchFamily="2" charset="0"/>
              </a:rPr>
              <a:t>(LDA/CVA)</a:t>
            </a:r>
          </a:p>
          <a:p>
            <a:r>
              <a:rPr lang="en-GB" sz="1800" b="1" dirty="0">
                <a:solidFill>
                  <a:schemeClr val="bg1"/>
                </a:solidFill>
                <a:latin typeface="Montserrat" panose="00000500000000000000" pitchFamily="2" charset="0"/>
              </a:rPr>
              <a:t>MANOVA</a:t>
            </a:r>
            <a:r>
              <a:rPr lang="en-GB" sz="1800" dirty="0">
                <a:solidFill>
                  <a:schemeClr val="bg1"/>
                </a:solidFill>
                <a:latin typeface="Montserrat" panose="00000500000000000000" pitchFamily="2" charset="0"/>
              </a:rPr>
              <a:t> / </a:t>
            </a:r>
            <a:r>
              <a:rPr lang="en-GB" sz="1800" b="1" dirty="0">
                <a:solidFill>
                  <a:schemeClr val="bg1"/>
                </a:solidFill>
                <a:latin typeface="Montserrat" panose="00000500000000000000" pitchFamily="2" charset="0"/>
              </a:rPr>
              <a:t>Procrustes ANOVA</a:t>
            </a:r>
          </a:p>
          <a:p>
            <a:r>
              <a:rPr lang="en-GB" sz="1800" b="1" dirty="0">
                <a:solidFill>
                  <a:schemeClr val="bg1"/>
                </a:solidFill>
                <a:latin typeface="Montserrat" panose="00000500000000000000" pitchFamily="2" charset="0"/>
              </a:rPr>
              <a:t>Mean shape examination</a:t>
            </a:r>
          </a:p>
          <a:p>
            <a:r>
              <a:rPr lang="en-GB" sz="1800" b="1" dirty="0">
                <a:solidFill>
                  <a:schemeClr val="bg1"/>
                </a:solidFill>
                <a:latin typeface="Montserrat" panose="00000500000000000000" pitchFamily="2" charset="0"/>
              </a:rPr>
              <a:t>Regression</a:t>
            </a:r>
            <a:r>
              <a:rPr lang="en-GB" sz="1800" dirty="0">
                <a:solidFill>
                  <a:schemeClr val="bg1"/>
                </a:solidFill>
                <a:latin typeface="Montserrat" panose="00000500000000000000" pitchFamily="2" charset="0"/>
              </a:rPr>
              <a:t> (Lineal/Multiple)</a:t>
            </a:r>
          </a:p>
          <a:p>
            <a:r>
              <a:rPr lang="en-GB" sz="1800" b="1" dirty="0">
                <a:solidFill>
                  <a:schemeClr val="bg1"/>
                </a:solidFill>
                <a:latin typeface="Montserrat" panose="00000500000000000000" pitchFamily="2" charset="0"/>
              </a:rPr>
              <a:t>Cluster Analysis </a:t>
            </a:r>
            <a:r>
              <a:rPr lang="en-GB" sz="1800" dirty="0">
                <a:solidFill>
                  <a:schemeClr val="bg1"/>
                </a:solidFill>
                <a:latin typeface="Montserrat" panose="00000500000000000000" pitchFamily="2" charset="0"/>
              </a:rPr>
              <a:t>(Hierarchical etc.)</a:t>
            </a:r>
          </a:p>
          <a:p>
            <a:r>
              <a:rPr lang="en-GB" sz="1800" b="1" dirty="0">
                <a:solidFill>
                  <a:schemeClr val="accent2">
                    <a:lumMod val="75000"/>
                  </a:schemeClr>
                </a:solidFill>
                <a:latin typeface="Montserrat" panose="00000500000000000000" pitchFamily="2" charset="0"/>
              </a:rPr>
              <a:t>Maximum Likelihood </a:t>
            </a:r>
            <a:r>
              <a:rPr lang="en-GB" sz="1800" dirty="0">
                <a:solidFill>
                  <a:schemeClr val="accent2">
                    <a:lumMod val="75000"/>
                  </a:schemeClr>
                </a:solidFill>
                <a:latin typeface="Montserrat" panose="00000500000000000000" pitchFamily="2" charset="0"/>
              </a:rPr>
              <a:t>(ML) tree building exercises</a:t>
            </a:r>
          </a:p>
          <a:p>
            <a:r>
              <a:rPr lang="en-GB" sz="1800" b="1" dirty="0" err="1">
                <a:solidFill>
                  <a:schemeClr val="accent2">
                    <a:lumMod val="75000"/>
                  </a:schemeClr>
                </a:solidFill>
                <a:latin typeface="Montserrat" panose="00000500000000000000" pitchFamily="2" charset="0"/>
              </a:rPr>
              <a:t>Kohonen</a:t>
            </a:r>
            <a:r>
              <a:rPr lang="en-GB" sz="1800" b="1" dirty="0">
                <a:solidFill>
                  <a:schemeClr val="accent2">
                    <a:lumMod val="75000"/>
                  </a:schemeClr>
                </a:solidFill>
                <a:latin typeface="Montserrat" panose="00000500000000000000" pitchFamily="2" charset="0"/>
              </a:rPr>
              <a:t> Self-organising Maps (</a:t>
            </a:r>
            <a:r>
              <a:rPr lang="en-GB" sz="1800" b="1" dirty="0" err="1">
                <a:solidFill>
                  <a:schemeClr val="accent2">
                    <a:lumMod val="75000"/>
                  </a:schemeClr>
                </a:solidFill>
                <a:latin typeface="Montserrat" panose="00000500000000000000" pitchFamily="2" charset="0"/>
              </a:rPr>
              <a:t>SoMs</a:t>
            </a:r>
            <a:r>
              <a:rPr lang="en-GB" sz="1800" b="1" dirty="0">
                <a:solidFill>
                  <a:schemeClr val="accent2">
                    <a:lumMod val="75000"/>
                  </a:schemeClr>
                </a:solidFill>
                <a:latin typeface="Montserrat" panose="00000500000000000000" pitchFamily="2" charset="0"/>
              </a:rPr>
              <a:t>) / Artificial Neural Networks</a:t>
            </a:r>
          </a:p>
          <a:p>
            <a:r>
              <a:rPr lang="en-GB" sz="1800" b="1" dirty="0">
                <a:solidFill>
                  <a:schemeClr val="accent2">
                    <a:lumMod val="75000"/>
                  </a:schemeClr>
                </a:solidFill>
                <a:latin typeface="Montserrat" panose="00000500000000000000" pitchFamily="2" charset="0"/>
              </a:rPr>
              <a:t>Multiple Factor Analysis </a:t>
            </a:r>
            <a:r>
              <a:rPr lang="en-GB" sz="1800" dirty="0">
                <a:solidFill>
                  <a:schemeClr val="accent2">
                    <a:lumMod val="75000"/>
                  </a:schemeClr>
                </a:solidFill>
                <a:latin typeface="Montserrat" panose="00000500000000000000" pitchFamily="2" charset="0"/>
              </a:rPr>
              <a:t>(MFA)</a:t>
            </a:r>
          </a:p>
          <a:p>
            <a:endParaRPr lang="en-GB" sz="1800" dirty="0">
              <a:latin typeface="Montserrat" panose="00000500000000000000" pitchFamily="2" charset="0"/>
            </a:endParaRPr>
          </a:p>
          <a:p>
            <a:endParaRPr lang="en-GB" sz="1800" dirty="0">
              <a:latin typeface="Montserrat" panose="00000500000000000000" pitchFamily="2" charset="0"/>
            </a:endParaRPr>
          </a:p>
        </p:txBody>
      </p:sp>
    </p:spTree>
    <p:extLst>
      <p:ext uri="{BB962C8B-B14F-4D97-AF65-F5344CB8AC3E}">
        <p14:creationId xmlns:p14="http://schemas.microsoft.com/office/powerpoint/2010/main" val="1114714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E9AC9-5398-413A-AC05-7A75825BC0EF}"/>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#1: Principal Component Analysis (PCA)</a:t>
            </a:r>
          </a:p>
        </p:txBody>
      </p:sp>
      <p:sp>
        <p:nvSpPr>
          <p:cNvPr id="5" name="Content Placeholder 4">
            <a:extLst>
              <a:ext uri="{FF2B5EF4-FFF2-40B4-BE49-F238E27FC236}">
                <a16:creationId xmlns:a16="http://schemas.microsoft.com/office/drawing/2014/main" id="{7E46B114-AB39-4B41-8321-CF7E55B76997}"/>
              </a:ext>
            </a:extLst>
          </p:cNvPr>
          <p:cNvSpPr>
            <a:spLocks noGrp="1"/>
          </p:cNvSpPr>
          <p:nvPr>
            <p:ph idx="1"/>
          </p:nvPr>
        </p:nvSpPr>
        <p:spPr>
          <a:xfrm>
            <a:off x="985837" y="1960079"/>
            <a:ext cx="8014472" cy="3937484"/>
          </a:xfrm>
        </p:spPr>
        <p:txBody>
          <a:bodyPr/>
          <a:lstStyle/>
          <a:p>
            <a:r>
              <a:rPr lang="en-GB" sz="1800" dirty="0">
                <a:latin typeface="Montserrat" panose="00000500000000000000" pitchFamily="2" charset="0"/>
              </a:rPr>
              <a:t>Often the first method of analysis following normalisation</a:t>
            </a:r>
          </a:p>
          <a:p>
            <a:r>
              <a:rPr lang="en-GB" sz="1800" dirty="0">
                <a:latin typeface="Montserrat" panose="00000500000000000000" pitchFamily="2" charset="0"/>
              </a:rPr>
              <a:t>Principal Component space = shape space</a:t>
            </a:r>
          </a:p>
          <a:p>
            <a:r>
              <a:rPr lang="en-GB" sz="1800" dirty="0">
                <a:latin typeface="Montserrat" panose="00000500000000000000" pitchFamily="2" charset="0"/>
              </a:rPr>
              <a:t>Every point represents a landmark configuration</a:t>
            </a:r>
          </a:p>
          <a:p>
            <a:r>
              <a:rPr lang="en-GB" sz="1800" dirty="0">
                <a:latin typeface="Montserrat" panose="00000500000000000000" pitchFamily="2" charset="0"/>
              </a:rPr>
              <a:t>Consensus shape (mean shape) = origin (0,0)</a:t>
            </a:r>
          </a:p>
          <a:p>
            <a:r>
              <a:rPr lang="en-GB" sz="1800" dirty="0">
                <a:latin typeface="Montserrat" panose="00000500000000000000" pitchFamily="2" charset="0"/>
              </a:rPr>
              <a:t>Weighting of the components = % shape variance</a:t>
            </a:r>
          </a:p>
          <a:p>
            <a:r>
              <a:rPr lang="en-GB" sz="1800" dirty="0">
                <a:latin typeface="Montserrat" panose="00000500000000000000" pitchFamily="2" charset="0"/>
              </a:rPr>
              <a:t>Principal axes represent sources of theoretical shape change</a:t>
            </a:r>
          </a:p>
          <a:p>
            <a:r>
              <a:rPr lang="en-GB" sz="1800" dirty="0">
                <a:latin typeface="Montserrat" panose="00000500000000000000" pitchFamily="2" charset="0"/>
              </a:rPr>
              <a:t>Similar practice to PCA of other quantitative information</a:t>
            </a:r>
          </a:p>
          <a:p>
            <a:r>
              <a:rPr lang="en-GB" sz="1800" dirty="0">
                <a:latin typeface="Montserrat" panose="00000500000000000000" pitchFamily="2" charset="0"/>
              </a:rPr>
              <a:t>The scores produced are often used for statistical analysis</a:t>
            </a:r>
            <a:endParaRPr lang="en-GB" dirty="0"/>
          </a:p>
        </p:txBody>
      </p:sp>
      <p:sp>
        <p:nvSpPr>
          <p:cNvPr id="6" name="TextBox 5">
            <a:extLst>
              <a:ext uri="{FF2B5EF4-FFF2-40B4-BE49-F238E27FC236}">
                <a16:creationId xmlns:a16="http://schemas.microsoft.com/office/drawing/2014/main" id="{7E63D6F3-B3AB-4A9D-B424-77A61D04CD9D}"/>
              </a:ext>
            </a:extLst>
          </p:cNvPr>
          <p:cNvSpPr txBox="1"/>
          <p:nvPr/>
        </p:nvSpPr>
        <p:spPr>
          <a:xfrm>
            <a:off x="585645" y="1344524"/>
            <a:ext cx="10413279" cy="400110"/>
          </a:xfrm>
          <a:prstGeom prst="rect">
            <a:avLst/>
          </a:prstGeom>
          <a:noFill/>
        </p:spPr>
        <p:txBody>
          <a:bodyPr wrap="square" rtlCol="0">
            <a:spAutoFit/>
          </a:bodyPr>
          <a:lstStyle/>
          <a:p>
            <a:r>
              <a:rPr lang="en-GB" sz="2000" b="1" dirty="0">
                <a:solidFill>
                  <a:schemeClr val="accent6"/>
                </a:solidFill>
                <a:latin typeface="Lucida Console" panose="020B0609040504020204" pitchFamily="49" charset="0"/>
              </a:rPr>
              <a:t>PCA() / </a:t>
            </a:r>
            <a:r>
              <a:rPr lang="en-GB" sz="2000" b="1" dirty="0" err="1">
                <a:solidFill>
                  <a:schemeClr val="accent6"/>
                </a:solidFill>
                <a:latin typeface="Lucida Console" panose="020B0609040504020204" pitchFamily="49" charset="0"/>
              </a:rPr>
              <a:t>plotTangentSpace</a:t>
            </a:r>
            <a:r>
              <a:rPr lang="en-GB" sz="2000" b="1" dirty="0">
                <a:solidFill>
                  <a:schemeClr val="accent6"/>
                </a:solidFill>
                <a:latin typeface="Lucida Console" panose="020B0609040504020204" pitchFamily="49" charset="0"/>
              </a:rPr>
              <a:t>()</a:t>
            </a:r>
            <a:endParaRPr lang="en-GB" sz="2000" dirty="0">
              <a:solidFill>
                <a:schemeClr val="accent6"/>
              </a:solidFill>
              <a:latin typeface="Lucida Console" panose="020B0609040504020204" pitchFamily="49" charset="0"/>
            </a:endParaRPr>
          </a:p>
        </p:txBody>
      </p:sp>
    </p:spTree>
    <p:extLst>
      <p:ext uri="{BB962C8B-B14F-4D97-AF65-F5344CB8AC3E}">
        <p14:creationId xmlns:p14="http://schemas.microsoft.com/office/powerpoint/2010/main" val="827444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CD20CC64-A914-4A76-A12B-12CB64181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763" y="270009"/>
            <a:ext cx="8014473" cy="5627554"/>
          </a:xfrm>
          <a:prstGeom prst="rect">
            <a:avLst/>
          </a:prstGeom>
        </p:spPr>
      </p:pic>
      <p:sp>
        <p:nvSpPr>
          <p:cNvPr id="10" name="Content Placeholder 4">
            <a:extLst>
              <a:ext uri="{FF2B5EF4-FFF2-40B4-BE49-F238E27FC236}">
                <a16:creationId xmlns:a16="http://schemas.microsoft.com/office/drawing/2014/main" id="{080BF740-1621-4F8D-8A78-42BBCB7A4249}"/>
              </a:ext>
            </a:extLst>
          </p:cNvPr>
          <p:cNvSpPr>
            <a:spLocks noGrp="1"/>
          </p:cNvSpPr>
          <p:nvPr>
            <p:ph idx="1"/>
          </p:nvPr>
        </p:nvSpPr>
        <p:spPr>
          <a:xfrm>
            <a:off x="4177528" y="6074879"/>
            <a:ext cx="8014472" cy="783121"/>
          </a:xfrm>
        </p:spPr>
        <p:txBody>
          <a:bodyPr>
            <a:normAutofit/>
          </a:bodyPr>
          <a:lstStyle/>
          <a:p>
            <a:pPr marL="0" indent="0">
              <a:buNone/>
            </a:pPr>
            <a:r>
              <a:rPr lang="en-GB" sz="1200" dirty="0">
                <a:latin typeface="Montserrat" panose="00000500000000000000" pitchFamily="2" charset="0"/>
              </a:rPr>
              <a:t>Hoggard, C.S., Lauridsen, L. and Witte, K.B. (2019). The Potential of Geometric Morphometrics for Danish Archaeology: Two Case Studies. </a:t>
            </a:r>
            <a:r>
              <a:rPr lang="en-GB" sz="1200" dirty="0" err="1">
                <a:latin typeface="Montserrat" panose="00000500000000000000" pitchFamily="2" charset="0"/>
              </a:rPr>
              <a:t>Arkæologisk</a:t>
            </a:r>
            <a:r>
              <a:rPr lang="en-GB" sz="1200" dirty="0">
                <a:latin typeface="Montserrat" panose="00000500000000000000" pitchFamily="2" charset="0"/>
              </a:rPr>
              <a:t> Forum, 40:  30-42. (</a:t>
            </a:r>
            <a:r>
              <a:rPr lang="en-GB" sz="1200" dirty="0">
                <a:latin typeface="Montserrat" panose="00000500000000000000" pitchFamily="2" charset="0"/>
                <a:hlinkClick r:id="rId3"/>
              </a:rPr>
              <a:t>http://www.archaeology.dk/16738/Nr.%2040%20-%202019</a:t>
            </a:r>
            <a:r>
              <a:rPr lang="en-GB" sz="1200" dirty="0">
                <a:latin typeface="Montserrat" panose="00000500000000000000" pitchFamily="2" charset="0"/>
              </a:rPr>
              <a:t>).  OSF: </a:t>
            </a:r>
            <a:r>
              <a:rPr lang="en-GB" sz="1200" dirty="0">
                <a:latin typeface="Montserrat" panose="00000500000000000000" pitchFamily="2" charset="0"/>
                <a:hlinkClick r:id="rId4"/>
              </a:rPr>
              <a:t>https://osf.io/en5d2/</a:t>
            </a:r>
            <a:r>
              <a:rPr lang="en-GB" sz="1200" dirty="0">
                <a:latin typeface="Montserrat" panose="00000500000000000000" pitchFamily="2" charset="0"/>
              </a:rPr>
              <a:t> </a:t>
            </a:r>
            <a:endParaRPr lang="en-GB" sz="1800" dirty="0"/>
          </a:p>
        </p:txBody>
      </p:sp>
    </p:spTree>
    <p:extLst>
      <p:ext uri="{BB962C8B-B14F-4D97-AF65-F5344CB8AC3E}">
        <p14:creationId xmlns:p14="http://schemas.microsoft.com/office/powerpoint/2010/main" val="992437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E9AC9-5398-413A-AC05-7A75825BC0EF}"/>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PCA: Customisation in Momocs</a:t>
            </a:r>
          </a:p>
        </p:txBody>
      </p:sp>
      <p:pic>
        <p:nvPicPr>
          <p:cNvPr id="7" name="Picture 6">
            <a:extLst>
              <a:ext uri="{FF2B5EF4-FFF2-40B4-BE49-F238E27FC236}">
                <a16:creationId xmlns:a16="http://schemas.microsoft.com/office/drawing/2014/main" id="{2B8A9A42-9DCD-4EF2-9EE1-FA0CB7A25878}"/>
              </a:ext>
            </a:extLst>
          </p:cNvPr>
          <p:cNvPicPr>
            <a:picLocks noChangeAspect="1"/>
          </p:cNvPicPr>
          <p:nvPr/>
        </p:nvPicPr>
        <p:blipFill>
          <a:blip r:embed="rId2"/>
          <a:stretch>
            <a:fillRect/>
          </a:stretch>
        </p:blipFill>
        <p:spPr>
          <a:xfrm>
            <a:off x="585646" y="1431667"/>
            <a:ext cx="7986905" cy="4226877"/>
          </a:xfrm>
          <a:prstGeom prst="rect">
            <a:avLst/>
          </a:prstGeom>
        </p:spPr>
      </p:pic>
      <p:sp>
        <p:nvSpPr>
          <p:cNvPr id="8" name="Content Placeholder 4">
            <a:extLst>
              <a:ext uri="{FF2B5EF4-FFF2-40B4-BE49-F238E27FC236}">
                <a16:creationId xmlns:a16="http://schemas.microsoft.com/office/drawing/2014/main" id="{0B0CB74E-08C2-43F1-A190-37EFE2851CD1}"/>
              </a:ext>
            </a:extLst>
          </p:cNvPr>
          <p:cNvSpPr>
            <a:spLocks noGrp="1"/>
          </p:cNvSpPr>
          <p:nvPr>
            <p:ph idx="1"/>
          </p:nvPr>
        </p:nvSpPr>
        <p:spPr>
          <a:xfrm>
            <a:off x="585646" y="5890755"/>
            <a:ext cx="10180320" cy="783121"/>
          </a:xfrm>
        </p:spPr>
        <p:txBody>
          <a:bodyPr>
            <a:normAutofit/>
          </a:bodyPr>
          <a:lstStyle/>
          <a:p>
            <a:pPr marL="0" indent="0">
              <a:buNone/>
            </a:pPr>
            <a:r>
              <a:rPr lang="en-GB" sz="1200" dirty="0">
                <a:latin typeface="Montserrat" panose="00000500000000000000" pitchFamily="2" charset="0"/>
              </a:rPr>
              <a:t>Data from Momocs and Geomorph can also be converted to a data-frame and visualised in the </a:t>
            </a:r>
            <a:r>
              <a:rPr lang="en-GB" sz="1200" dirty="0" err="1">
                <a:latin typeface="Montserrat" panose="00000500000000000000" pitchFamily="2" charset="0"/>
              </a:rPr>
              <a:t>tidyverse</a:t>
            </a:r>
            <a:r>
              <a:rPr lang="en-GB" sz="1200" dirty="0">
                <a:latin typeface="Montserrat" panose="00000500000000000000" pitchFamily="2" charset="0"/>
              </a:rPr>
              <a:t> package!</a:t>
            </a:r>
            <a:endParaRPr lang="en-GB" sz="1800" dirty="0"/>
          </a:p>
        </p:txBody>
      </p:sp>
    </p:spTree>
    <p:extLst>
      <p:ext uri="{BB962C8B-B14F-4D97-AF65-F5344CB8AC3E}">
        <p14:creationId xmlns:p14="http://schemas.microsoft.com/office/powerpoint/2010/main" val="2806357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3BFA-42A7-4D6D-B639-20BA7056857F}"/>
              </a:ext>
            </a:extLst>
          </p:cNvPr>
          <p:cNvSpPr>
            <a:spLocks noGrp="1"/>
          </p:cNvSpPr>
          <p:nvPr>
            <p:ph type="title"/>
          </p:nvPr>
        </p:nvSpPr>
        <p:spPr>
          <a:xfrm>
            <a:off x="838200" y="317954"/>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E767DB9B-274C-4E2F-9FE5-8B7D09E2C3F1}"/>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dirty="0">
                <a:latin typeface="Montserrat" panose="00000500000000000000" pitchFamily="2" charset="0"/>
              </a:rPr>
              <a:t>• Organising data for morphometrics </a:t>
            </a:r>
            <a:br>
              <a:rPr lang="en-GB" sz="1200" dirty="0">
                <a:latin typeface="Montserrat" panose="00000500000000000000" pitchFamily="2" charset="0"/>
              </a:rPr>
            </a:br>
            <a:r>
              <a:rPr lang="en-GB" sz="1200"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dirty="0">
                <a:latin typeface="Montserrat" panose="00000500000000000000" pitchFamily="2" charset="0"/>
              </a:rPr>
              <a:t>• Procrustes Superimposition</a:t>
            </a:r>
            <a:br>
              <a:rPr lang="en-GB" sz="1200" dirty="0">
                <a:latin typeface="Montserrat" panose="00000500000000000000" pitchFamily="2" charset="0"/>
              </a:rPr>
            </a:br>
            <a:r>
              <a:rPr lang="en-GB" sz="1200" dirty="0">
                <a:latin typeface="Montserrat" panose="00000500000000000000" pitchFamily="2" charset="0"/>
              </a:rPr>
              <a:t>• Other imposition methods (e.g. Resistant Fit)</a:t>
            </a:r>
            <a:br>
              <a:rPr lang="en-GB" sz="1200" dirty="0">
                <a:latin typeface="Montserrat" panose="00000500000000000000" pitchFamily="2" charset="0"/>
              </a:rPr>
            </a:br>
            <a:r>
              <a:rPr lang="en-GB" sz="1200"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4182515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E7CAA7-A94E-45D1-A6FE-3B7C4F88A941}"/>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Exercise 6: Principal Component Analysis</a:t>
            </a:r>
          </a:p>
        </p:txBody>
      </p:sp>
      <p:sp>
        <p:nvSpPr>
          <p:cNvPr id="5" name="Content Placeholder 4">
            <a:extLst>
              <a:ext uri="{FF2B5EF4-FFF2-40B4-BE49-F238E27FC236}">
                <a16:creationId xmlns:a16="http://schemas.microsoft.com/office/drawing/2014/main" id="{D62E50AC-60F4-417A-A6C4-625A865315BB}"/>
              </a:ext>
            </a:extLst>
          </p:cNvPr>
          <p:cNvSpPr>
            <a:spLocks noGrp="1"/>
          </p:cNvSpPr>
          <p:nvPr>
            <p:ph idx="1"/>
          </p:nvPr>
        </p:nvSpPr>
        <p:spPr>
          <a:xfrm>
            <a:off x="985837" y="1960079"/>
            <a:ext cx="10613980" cy="3937484"/>
          </a:xfrm>
        </p:spPr>
        <p:txBody>
          <a:bodyPr/>
          <a:lstStyle/>
          <a:p>
            <a:r>
              <a:rPr lang="en-GB" sz="1800" dirty="0">
                <a:latin typeface="Montserrat" panose="00000500000000000000" pitchFamily="2" charset="0"/>
              </a:rPr>
              <a:t>Explore the main sources of theoretical shape variation and the distribution of points through the plotting of a principal component space for both datasets.</a:t>
            </a:r>
          </a:p>
          <a:p>
            <a:r>
              <a:rPr lang="en-GB" sz="1800" dirty="0">
                <a:latin typeface="Montserrat" panose="00000500000000000000" pitchFamily="2" charset="0"/>
              </a:rPr>
              <a:t>Momocs: </a:t>
            </a:r>
            <a:r>
              <a:rPr lang="en-GB" sz="1800" dirty="0">
                <a:latin typeface="Lucida Console" panose="020B0609040504020204" pitchFamily="49" charset="0"/>
              </a:rPr>
              <a:t>PCA() </a:t>
            </a:r>
            <a:r>
              <a:rPr lang="en-GB" sz="1800" dirty="0">
                <a:latin typeface="Montserrat" panose="00000500000000000000" pitchFamily="2" charset="0"/>
              </a:rPr>
              <a:t>function</a:t>
            </a:r>
          </a:p>
          <a:p>
            <a:r>
              <a:rPr lang="en-GB" sz="1800" dirty="0">
                <a:latin typeface="Montserrat" panose="00000500000000000000" pitchFamily="2" charset="0"/>
              </a:rPr>
              <a:t>Geomorph: </a:t>
            </a:r>
            <a:r>
              <a:rPr lang="en-GB" sz="1800" dirty="0" err="1">
                <a:latin typeface="Lucida Console" panose="020B0609040504020204" pitchFamily="49" charset="0"/>
              </a:rPr>
              <a:t>plotTangentSpace</a:t>
            </a:r>
            <a:r>
              <a:rPr lang="en-GB" sz="1800" dirty="0">
                <a:latin typeface="Lucida Console" panose="020B0609040504020204" pitchFamily="49" charset="0"/>
              </a:rPr>
              <a:t>()</a:t>
            </a:r>
            <a:r>
              <a:rPr lang="en-GB" sz="1800" dirty="0">
                <a:latin typeface="Montserrat" panose="00000500000000000000" pitchFamily="2" charset="0"/>
              </a:rPr>
              <a:t> function</a:t>
            </a:r>
          </a:p>
          <a:p>
            <a:r>
              <a:rPr lang="en-GB" sz="1800" dirty="0">
                <a:latin typeface="Montserrat" panose="00000500000000000000" pitchFamily="2" charset="0"/>
              </a:rPr>
              <a:t>Produce a scree table and scree plot for the tanged points (</a:t>
            </a:r>
            <a:r>
              <a:rPr lang="en-GB" sz="1800" dirty="0">
                <a:latin typeface="Lucida Console" panose="020B0609040504020204" pitchFamily="49" charset="0"/>
              </a:rPr>
              <a:t>?scree / ?</a:t>
            </a:r>
            <a:r>
              <a:rPr lang="en-GB" sz="1800" dirty="0" err="1">
                <a:latin typeface="Lucida Console" panose="020B0609040504020204" pitchFamily="49" charset="0"/>
              </a:rPr>
              <a:t>scree_plot</a:t>
            </a:r>
            <a:r>
              <a:rPr lang="en-GB" sz="1800" dirty="0">
                <a:latin typeface="Montserrat" panose="00000500000000000000" pitchFamily="2" charset="0"/>
              </a:rPr>
              <a:t>)</a:t>
            </a:r>
          </a:p>
          <a:p>
            <a:r>
              <a:rPr lang="en-GB" sz="1800" dirty="0">
                <a:latin typeface="Montserrat" panose="00000500000000000000" pitchFamily="2" charset="0"/>
              </a:rPr>
              <a:t>Customise where possible (</a:t>
            </a:r>
            <a:r>
              <a:rPr lang="en-GB" sz="1800" dirty="0">
                <a:latin typeface="Lucida Console" panose="020B0609040504020204" pitchFamily="49" charset="0"/>
              </a:rPr>
              <a:t>?</a:t>
            </a:r>
            <a:r>
              <a:rPr lang="en-GB" sz="1800" dirty="0" err="1">
                <a:latin typeface="Lucida Console" panose="020B0609040504020204" pitchFamily="49" charset="0"/>
              </a:rPr>
              <a:t>plot.PCA</a:t>
            </a:r>
            <a:r>
              <a:rPr lang="en-GB" sz="1800" dirty="0">
                <a:latin typeface="Lucida Console" panose="020B0609040504020204" pitchFamily="49" charset="0"/>
              </a:rPr>
              <a:t>()</a:t>
            </a:r>
            <a:r>
              <a:rPr lang="en-GB" sz="1800" dirty="0">
                <a:latin typeface="Montserrat" panose="00000500000000000000" pitchFamily="2" charset="0"/>
              </a:rPr>
              <a:t>) and include a variable</a:t>
            </a:r>
            <a:br>
              <a:rPr lang="en-GB" sz="1800" dirty="0">
                <a:latin typeface="Montserrat" panose="00000500000000000000" pitchFamily="2" charset="0"/>
              </a:rPr>
            </a:br>
            <a:endParaRPr lang="en-GB" sz="1800" dirty="0">
              <a:latin typeface="Montserrat" panose="00000500000000000000" pitchFamily="2" charset="0"/>
            </a:endParaRPr>
          </a:p>
        </p:txBody>
      </p:sp>
    </p:spTree>
    <p:extLst>
      <p:ext uri="{BB962C8B-B14F-4D97-AF65-F5344CB8AC3E}">
        <p14:creationId xmlns:p14="http://schemas.microsoft.com/office/powerpoint/2010/main" val="1126624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180A34-A83E-41B1-A2B3-72BEC6D1DA8D}"/>
              </a:ext>
            </a:extLst>
          </p:cNvPr>
          <p:cNvPicPr>
            <a:picLocks noChangeAspect="1"/>
          </p:cNvPicPr>
          <p:nvPr/>
        </p:nvPicPr>
        <p:blipFill>
          <a:blip r:embed="rId2"/>
          <a:stretch>
            <a:fillRect/>
          </a:stretch>
        </p:blipFill>
        <p:spPr>
          <a:xfrm>
            <a:off x="0" y="235644"/>
            <a:ext cx="12192000" cy="6386712"/>
          </a:xfrm>
          <a:prstGeom prst="rect">
            <a:avLst/>
          </a:prstGeom>
        </p:spPr>
      </p:pic>
    </p:spTree>
    <p:extLst>
      <p:ext uri="{BB962C8B-B14F-4D97-AF65-F5344CB8AC3E}">
        <p14:creationId xmlns:p14="http://schemas.microsoft.com/office/powerpoint/2010/main" val="4014078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9C331B-7E5F-4A0B-9E77-ECBD5EDF09E6}"/>
              </a:ext>
            </a:extLst>
          </p:cNvPr>
          <p:cNvPicPr>
            <a:picLocks noChangeAspect="1"/>
          </p:cNvPicPr>
          <p:nvPr/>
        </p:nvPicPr>
        <p:blipFill rotWithShape="1">
          <a:blip r:embed="rId2"/>
          <a:srcRect t="11411" r="1643" b="6074"/>
          <a:stretch/>
        </p:blipFill>
        <p:spPr>
          <a:xfrm>
            <a:off x="100148" y="783772"/>
            <a:ext cx="11991703" cy="5656218"/>
          </a:xfrm>
          <a:prstGeom prst="rect">
            <a:avLst/>
          </a:prstGeom>
        </p:spPr>
      </p:pic>
    </p:spTree>
    <p:extLst>
      <p:ext uri="{BB962C8B-B14F-4D97-AF65-F5344CB8AC3E}">
        <p14:creationId xmlns:p14="http://schemas.microsoft.com/office/powerpoint/2010/main" val="20304367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E9AC9-5398-413A-AC05-7A75825BC0EF}"/>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#2: Discriminant Function Analysis (LDA/CVA)</a:t>
            </a:r>
          </a:p>
        </p:txBody>
      </p:sp>
      <p:sp>
        <p:nvSpPr>
          <p:cNvPr id="5" name="Content Placeholder 4">
            <a:extLst>
              <a:ext uri="{FF2B5EF4-FFF2-40B4-BE49-F238E27FC236}">
                <a16:creationId xmlns:a16="http://schemas.microsoft.com/office/drawing/2014/main" id="{7E46B114-AB39-4B41-8321-CF7E55B76997}"/>
              </a:ext>
            </a:extLst>
          </p:cNvPr>
          <p:cNvSpPr>
            <a:spLocks noGrp="1"/>
          </p:cNvSpPr>
          <p:nvPr>
            <p:ph idx="1"/>
          </p:nvPr>
        </p:nvSpPr>
        <p:spPr>
          <a:xfrm>
            <a:off x="985836" y="1960079"/>
            <a:ext cx="10718484" cy="3937484"/>
          </a:xfrm>
        </p:spPr>
        <p:txBody>
          <a:bodyPr/>
          <a:lstStyle/>
          <a:p>
            <a:r>
              <a:rPr lang="en-GB" sz="1800" dirty="0">
                <a:latin typeface="Montserrat" panose="00000500000000000000" pitchFamily="2" charset="0"/>
              </a:rPr>
              <a:t>Use of discriminant analysis to determine whether groups defined </a:t>
            </a:r>
            <a:r>
              <a:rPr lang="en-GB" sz="1800" i="1" dirty="0">
                <a:latin typeface="Montserrat" panose="00000500000000000000" pitchFamily="2" charset="0"/>
              </a:rPr>
              <a:t>a priori</a:t>
            </a:r>
            <a:r>
              <a:rPr lang="en-GB" sz="1800" dirty="0">
                <a:latin typeface="Montserrat" panose="00000500000000000000" pitchFamily="2" charset="0"/>
              </a:rPr>
              <a:t> can be distinguished based on their maximum group separation </a:t>
            </a:r>
            <a:br>
              <a:rPr lang="en-GB" sz="1800" dirty="0">
                <a:latin typeface="Montserrat" panose="00000500000000000000" pitchFamily="2" charset="0"/>
              </a:rPr>
            </a:br>
            <a:r>
              <a:rPr lang="en-GB" sz="1800" dirty="0">
                <a:latin typeface="Montserrat" panose="00000500000000000000" pitchFamily="2" charset="0"/>
              </a:rPr>
              <a:t>(as through their PCA scores or landmark configurations)</a:t>
            </a:r>
            <a:br>
              <a:rPr lang="en-GB" sz="1800" dirty="0">
                <a:latin typeface="Montserrat" panose="00000500000000000000" pitchFamily="2" charset="0"/>
              </a:rPr>
            </a:br>
            <a:endParaRPr lang="en-GB" sz="1800" dirty="0">
              <a:latin typeface="Montserrat" panose="00000500000000000000" pitchFamily="2" charset="0"/>
            </a:endParaRPr>
          </a:p>
          <a:p>
            <a:r>
              <a:rPr lang="en-GB" sz="1800" dirty="0">
                <a:latin typeface="Montserrat" panose="00000500000000000000" pitchFamily="2" charset="0"/>
              </a:rPr>
              <a:t>Similarly to normal discriminant analysis methods a training dataset can be created and two classification scores can be obtained:</a:t>
            </a:r>
          </a:p>
          <a:p>
            <a:pPr lvl="1"/>
            <a:r>
              <a:rPr lang="en-GB" sz="1800" dirty="0">
                <a:latin typeface="Montserrat" panose="00000500000000000000" pitchFamily="2" charset="0"/>
              </a:rPr>
              <a:t>An initial percentage outlining the success of the separation as based on group data</a:t>
            </a:r>
          </a:p>
          <a:p>
            <a:pPr lvl="1"/>
            <a:r>
              <a:rPr lang="en-GB" sz="1800" dirty="0">
                <a:latin typeface="Montserrat" panose="00000500000000000000" pitchFamily="2" charset="0"/>
              </a:rPr>
              <a:t>A jack-knifed value based on leave-one-out cross validation (useful for determining whether an artefact can be categorised solely on its shape</a:t>
            </a:r>
            <a:endParaRPr lang="en-GB" sz="1800" dirty="0"/>
          </a:p>
        </p:txBody>
      </p:sp>
      <p:sp>
        <p:nvSpPr>
          <p:cNvPr id="6" name="TextBox 5">
            <a:extLst>
              <a:ext uri="{FF2B5EF4-FFF2-40B4-BE49-F238E27FC236}">
                <a16:creationId xmlns:a16="http://schemas.microsoft.com/office/drawing/2014/main" id="{7B695C8D-D1BD-4538-9657-2F4406B7F006}"/>
              </a:ext>
            </a:extLst>
          </p:cNvPr>
          <p:cNvSpPr txBox="1"/>
          <p:nvPr/>
        </p:nvSpPr>
        <p:spPr>
          <a:xfrm>
            <a:off x="585645" y="1344524"/>
            <a:ext cx="10413279" cy="400110"/>
          </a:xfrm>
          <a:prstGeom prst="rect">
            <a:avLst/>
          </a:prstGeom>
          <a:noFill/>
        </p:spPr>
        <p:txBody>
          <a:bodyPr wrap="square" rtlCol="0">
            <a:spAutoFit/>
          </a:bodyPr>
          <a:lstStyle/>
          <a:p>
            <a:r>
              <a:rPr lang="en-GB" sz="2000" b="1" dirty="0">
                <a:solidFill>
                  <a:schemeClr val="accent6"/>
                </a:solidFill>
                <a:latin typeface="Lucida Console" panose="020B0609040504020204" pitchFamily="49" charset="0"/>
              </a:rPr>
              <a:t>LDA()</a:t>
            </a:r>
            <a:endParaRPr lang="en-GB" sz="2000" dirty="0">
              <a:solidFill>
                <a:schemeClr val="accent6"/>
              </a:solidFill>
              <a:latin typeface="Lucida Console" panose="020B0609040504020204" pitchFamily="49" charset="0"/>
            </a:endParaRPr>
          </a:p>
        </p:txBody>
      </p:sp>
    </p:spTree>
    <p:extLst>
      <p:ext uri="{BB962C8B-B14F-4D97-AF65-F5344CB8AC3E}">
        <p14:creationId xmlns:p14="http://schemas.microsoft.com/office/powerpoint/2010/main" val="2153123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ACEE23-CA64-4788-9ED3-73B14E12F671}"/>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Exercise 7: Discriminant Analysis</a:t>
            </a:r>
          </a:p>
        </p:txBody>
      </p:sp>
      <p:sp>
        <p:nvSpPr>
          <p:cNvPr id="7" name="Content Placeholder 4">
            <a:extLst>
              <a:ext uri="{FF2B5EF4-FFF2-40B4-BE49-F238E27FC236}">
                <a16:creationId xmlns:a16="http://schemas.microsoft.com/office/drawing/2014/main" id="{EA44EA9B-BC84-4749-8A83-F1D8108E066E}"/>
              </a:ext>
            </a:extLst>
          </p:cNvPr>
          <p:cNvSpPr>
            <a:spLocks noGrp="1"/>
          </p:cNvSpPr>
          <p:nvPr>
            <p:ph idx="1"/>
          </p:nvPr>
        </p:nvSpPr>
        <p:spPr>
          <a:xfrm>
            <a:off x="985837" y="1960079"/>
            <a:ext cx="5780723" cy="3937484"/>
          </a:xfrm>
        </p:spPr>
        <p:txBody>
          <a:bodyPr/>
          <a:lstStyle/>
          <a:p>
            <a:r>
              <a:rPr lang="en-GB" sz="1800" dirty="0">
                <a:latin typeface="Montserrat" panose="00000500000000000000" pitchFamily="2" charset="0"/>
              </a:rPr>
              <a:t>Use the </a:t>
            </a:r>
            <a:r>
              <a:rPr lang="en-GB" sz="1800" dirty="0">
                <a:latin typeface="Lucida Console" panose="020B0609040504020204" pitchFamily="49" charset="0"/>
              </a:rPr>
              <a:t>LDA() </a:t>
            </a:r>
            <a:r>
              <a:rPr lang="en-GB" sz="1800" dirty="0">
                <a:latin typeface="Montserrat" panose="00000500000000000000" pitchFamily="2" charset="0"/>
              </a:rPr>
              <a:t>function in Momocs to create a discriminant analysis for the site variable</a:t>
            </a:r>
          </a:p>
          <a:p>
            <a:r>
              <a:rPr lang="en-GB" sz="1800" dirty="0">
                <a:latin typeface="Montserrat" panose="00000500000000000000" pitchFamily="2" charset="0"/>
              </a:rPr>
              <a:t>Plot the resulting graphic and examine the LDA file to extract scores</a:t>
            </a:r>
          </a:p>
          <a:p>
            <a:r>
              <a:rPr lang="en-GB" sz="1800" dirty="0">
                <a:latin typeface="Montserrat" panose="00000500000000000000" pitchFamily="2" charset="0"/>
              </a:rPr>
              <a:t>Customise the Lineal Discriminant plot</a:t>
            </a:r>
          </a:p>
        </p:txBody>
      </p:sp>
      <p:pic>
        <p:nvPicPr>
          <p:cNvPr id="8" name="Picture 7">
            <a:extLst>
              <a:ext uri="{FF2B5EF4-FFF2-40B4-BE49-F238E27FC236}">
                <a16:creationId xmlns:a16="http://schemas.microsoft.com/office/drawing/2014/main" id="{811D3F51-80AC-4496-9399-43D370AFF698}"/>
              </a:ext>
            </a:extLst>
          </p:cNvPr>
          <p:cNvPicPr>
            <a:picLocks noChangeAspect="1"/>
          </p:cNvPicPr>
          <p:nvPr/>
        </p:nvPicPr>
        <p:blipFill>
          <a:blip r:embed="rId2"/>
          <a:stretch>
            <a:fillRect/>
          </a:stretch>
        </p:blipFill>
        <p:spPr>
          <a:xfrm>
            <a:off x="7200900" y="1960079"/>
            <a:ext cx="4584382" cy="4696026"/>
          </a:xfrm>
          <a:prstGeom prst="rect">
            <a:avLst/>
          </a:prstGeom>
        </p:spPr>
      </p:pic>
    </p:spTree>
    <p:extLst>
      <p:ext uri="{BB962C8B-B14F-4D97-AF65-F5344CB8AC3E}">
        <p14:creationId xmlns:p14="http://schemas.microsoft.com/office/powerpoint/2010/main" val="3964707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D81DE-C68E-403B-903C-C90125E4FDCB}"/>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6BF27B-465B-4163-ACE0-B9C54CD17E7E}"/>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ExtraBold" panose="00000900000000000000" pitchFamily="2" charset="0"/>
              </a:rPr>
              <a:t>#3 MANOVA</a:t>
            </a:r>
            <a:r>
              <a:rPr lang="en-GB" sz="3200" dirty="0">
                <a:solidFill>
                  <a:schemeClr val="bg1"/>
                </a:solidFill>
                <a:latin typeface="Montserrat ExtraBold" panose="00000900000000000000" pitchFamily="2" charset="0"/>
              </a:rPr>
              <a:t> / </a:t>
            </a:r>
            <a:r>
              <a:rPr lang="en-GB" sz="3200" b="1" dirty="0">
                <a:solidFill>
                  <a:schemeClr val="bg1"/>
                </a:solidFill>
                <a:latin typeface="Montserrat ExtraBold" panose="00000900000000000000" pitchFamily="2" charset="0"/>
              </a:rPr>
              <a:t>Procrustes ANOVA</a:t>
            </a:r>
            <a:endParaRPr lang="en-GB" sz="3200" dirty="0">
              <a:latin typeface="Montserrat ExtraBold" panose="00000900000000000000" pitchFamily="2" charset="0"/>
            </a:endParaRPr>
          </a:p>
        </p:txBody>
      </p:sp>
      <p:sp>
        <p:nvSpPr>
          <p:cNvPr id="11" name="Content Placeholder 4">
            <a:extLst>
              <a:ext uri="{FF2B5EF4-FFF2-40B4-BE49-F238E27FC236}">
                <a16:creationId xmlns:a16="http://schemas.microsoft.com/office/drawing/2014/main" id="{5FECCD79-C087-4F37-B62E-7BAE29D546E7}"/>
              </a:ext>
            </a:extLst>
          </p:cNvPr>
          <p:cNvSpPr>
            <a:spLocks noGrp="1"/>
          </p:cNvSpPr>
          <p:nvPr>
            <p:ph idx="1"/>
          </p:nvPr>
        </p:nvSpPr>
        <p:spPr>
          <a:xfrm>
            <a:off x="585645" y="2385636"/>
            <a:ext cx="10718484" cy="3029932"/>
          </a:xfrm>
        </p:spPr>
        <p:txBody>
          <a:bodyPr/>
          <a:lstStyle/>
          <a:p>
            <a:r>
              <a:rPr lang="en-GB" sz="1800" dirty="0">
                <a:solidFill>
                  <a:schemeClr val="bg1"/>
                </a:solidFill>
                <a:latin typeface="Montserrat" panose="00000500000000000000" pitchFamily="2" charset="0"/>
              </a:rPr>
              <a:t>PCA and DA act as exploratory devices for looking at shape difference</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MANOVA and Procrustes ANOVA provide a statistical framework for examining shape</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Procrustes ANOVA: performed in Geomorph (with landmark data)</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MANOVA: performed in Momocs (with landmark and outline data)</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Null hypothesis: same populations / shape</a:t>
            </a:r>
            <a:endParaRPr lang="en-GB" sz="1800" dirty="0">
              <a:solidFill>
                <a:schemeClr val="bg1"/>
              </a:solidFill>
            </a:endParaRPr>
          </a:p>
        </p:txBody>
      </p:sp>
      <p:sp>
        <p:nvSpPr>
          <p:cNvPr id="12" name="TextBox 11">
            <a:extLst>
              <a:ext uri="{FF2B5EF4-FFF2-40B4-BE49-F238E27FC236}">
                <a16:creationId xmlns:a16="http://schemas.microsoft.com/office/drawing/2014/main" id="{A88C6DC4-AEA0-4623-8822-DDBDFA750FE8}"/>
              </a:ext>
            </a:extLst>
          </p:cNvPr>
          <p:cNvSpPr txBox="1"/>
          <p:nvPr/>
        </p:nvSpPr>
        <p:spPr>
          <a:xfrm>
            <a:off x="585645" y="1344524"/>
            <a:ext cx="10413279" cy="400110"/>
          </a:xfrm>
          <a:prstGeom prst="rect">
            <a:avLst/>
          </a:prstGeom>
          <a:noFill/>
        </p:spPr>
        <p:txBody>
          <a:bodyPr wrap="square" rtlCol="0">
            <a:spAutoFit/>
          </a:bodyPr>
          <a:lstStyle/>
          <a:p>
            <a:r>
              <a:rPr lang="en-GB" sz="2000" b="1" dirty="0">
                <a:solidFill>
                  <a:schemeClr val="bg1"/>
                </a:solidFill>
                <a:latin typeface="Lucida Console" panose="020B0609040504020204" pitchFamily="49" charset="0"/>
              </a:rPr>
              <a:t>MANOVA() / </a:t>
            </a:r>
            <a:r>
              <a:rPr lang="en-GB" sz="2000" b="1" dirty="0" err="1">
                <a:solidFill>
                  <a:schemeClr val="bg1"/>
                </a:solidFill>
                <a:latin typeface="Lucida Console" panose="020B0609040504020204" pitchFamily="49" charset="0"/>
              </a:rPr>
              <a:t>procD.lm</a:t>
            </a:r>
            <a:r>
              <a:rPr lang="en-GB" sz="2000" b="1" dirty="0">
                <a:solidFill>
                  <a:schemeClr val="bg1"/>
                </a:solidFill>
                <a:latin typeface="Lucida Console" panose="020B0609040504020204" pitchFamily="49" charset="0"/>
              </a:rPr>
              <a:t>()</a:t>
            </a:r>
            <a:endParaRPr lang="en-GB" sz="2000" dirty="0">
              <a:latin typeface="Lucida Console" panose="020B0609040504020204" pitchFamily="49" charset="0"/>
            </a:endParaRPr>
          </a:p>
        </p:txBody>
      </p:sp>
    </p:spTree>
    <p:extLst>
      <p:ext uri="{BB962C8B-B14F-4D97-AF65-F5344CB8AC3E}">
        <p14:creationId xmlns:p14="http://schemas.microsoft.com/office/powerpoint/2010/main" val="493836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9FE5C8-38A6-4ED9-9876-4C2CBDB81267}"/>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Exercise 8: MANOVA / Procrustes ANOVA</a:t>
            </a:r>
          </a:p>
        </p:txBody>
      </p:sp>
      <p:sp>
        <p:nvSpPr>
          <p:cNvPr id="5" name="Content Placeholder 4">
            <a:extLst>
              <a:ext uri="{FF2B5EF4-FFF2-40B4-BE49-F238E27FC236}">
                <a16:creationId xmlns:a16="http://schemas.microsoft.com/office/drawing/2014/main" id="{57016903-E66E-4591-BB87-742237E49309}"/>
              </a:ext>
            </a:extLst>
          </p:cNvPr>
          <p:cNvSpPr>
            <a:spLocks noGrp="1"/>
          </p:cNvSpPr>
          <p:nvPr>
            <p:ph idx="1"/>
          </p:nvPr>
        </p:nvSpPr>
        <p:spPr>
          <a:xfrm>
            <a:off x="985837" y="1960079"/>
            <a:ext cx="9190129" cy="3937484"/>
          </a:xfrm>
        </p:spPr>
        <p:txBody>
          <a:bodyPr/>
          <a:lstStyle/>
          <a:p>
            <a:r>
              <a:rPr lang="en-GB" sz="1800" dirty="0">
                <a:latin typeface="Montserrat" panose="00000500000000000000" pitchFamily="2" charset="0"/>
              </a:rPr>
              <a:t>Using the </a:t>
            </a:r>
            <a:r>
              <a:rPr lang="en-GB" sz="1800" dirty="0">
                <a:latin typeface="Lucida Console" panose="020B0609040504020204" pitchFamily="49" charset="0"/>
              </a:rPr>
              <a:t>MANOVA() </a:t>
            </a:r>
            <a:r>
              <a:rPr lang="en-GB" sz="1800" dirty="0">
                <a:latin typeface="Montserrat" panose="00000500000000000000" pitchFamily="2" charset="0"/>
              </a:rPr>
              <a:t>and </a:t>
            </a:r>
            <a:r>
              <a:rPr lang="en-GB" sz="1800" dirty="0" err="1">
                <a:latin typeface="Lucida Console" panose="020B0609040504020204" pitchFamily="49" charset="0"/>
              </a:rPr>
              <a:t>procD.lm</a:t>
            </a:r>
            <a:r>
              <a:rPr lang="en-GB" sz="1800" dirty="0">
                <a:latin typeface="Lucida Console" panose="020B0609040504020204" pitchFamily="49" charset="0"/>
              </a:rPr>
              <a:t>()</a:t>
            </a:r>
            <a:r>
              <a:rPr lang="en-GB" sz="1800" dirty="0">
                <a:latin typeface="Montserrat" panose="00000500000000000000" pitchFamily="2" charset="0"/>
              </a:rPr>
              <a:t> functions test for difference between:</a:t>
            </a:r>
          </a:p>
          <a:p>
            <a:pPr lvl="1"/>
            <a:r>
              <a:rPr lang="en-GB" sz="1400" dirty="0">
                <a:latin typeface="Montserrat" panose="00000500000000000000" pitchFamily="2" charset="0"/>
              </a:rPr>
              <a:t>Tanged points vs. Site</a:t>
            </a:r>
          </a:p>
          <a:p>
            <a:pPr lvl="1"/>
            <a:r>
              <a:rPr lang="en-GB" sz="1400" dirty="0">
                <a:latin typeface="Montserrat" panose="00000500000000000000" pitchFamily="2" charset="0"/>
              </a:rPr>
              <a:t>Skull vs. sex</a:t>
            </a:r>
          </a:p>
          <a:p>
            <a:pPr lvl="1"/>
            <a:r>
              <a:rPr lang="en-GB" sz="1400" dirty="0">
                <a:latin typeface="Montserrat" panose="00000500000000000000" pitchFamily="2" charset="0"/>
              </a:rPr>
              <a:t>Skull vs. location</a:t>
            </a:r>
            <a:br>
              <a:rPr lang="en-GB" sz="1400" dirty="0">
                <a:latin typeface="Montserrat" panose="00000500000000000000" pitchFamily="2" charset="0"/>
              </a:rPr>
            </a:br>
            <a:endParaRPr lang="en-GB" sz="1400" dirty="0">
              <a:latin typeface="Montserrat" panose="00000500000000000000" pitchFamily="2" charset="0"/>
            </a:endParaRPr>
          </a:p>
          <a:p>
            <a:r>
              <a:rPr lang="en-GB" sz="1800" dirty="0">
                <a:latin typeface="Montserrat" panose="00000500000000000000" pitchFamily="2" charset="0"/>
              </a:rPr>
              <a:t>For geomorph the data will need to be in a two-dimensional array format!</a:t>
            </a:r>
          </a:p>
          <a:p>
            <a:endParaRPr lang="en-GB" sz="1800" dirty="0">
              <a:latin typeface="Montserrat" panose="00000500000000000000" pitchFamily="2" charset="0"/>
            </a:endParaRPr>
          </a:p>
        </p:txBody>
      </p:sp>
      <p:pic>
        <p:nvPicPr>
          <p:cNvPr id="6" name="Picture 5">
            <a:extLst>
              <a:ext uri="{FF2B5EF4-FFF2-40B4-BE49-F238E27FC236}">
                <a16:creationId xmlns:a16="http://schemas.microsoft.com/office/drawing/2014/main" id="{FD4A3909-4419-4E22-BD8B-562ECBDEA14F}"/>
              </a:ext>
            </a:extLst>
          </p:cNvPr>
          <p:cNvPicPr>
            <a:picLocks noChangeAspect="1"/>
          </p:cNvPicPr>
          <p:nvPr/>
        </p:nvPicPr>
        <p:blipFill>
          <a:blip r:embed="rId2"/>
          <a:stretch>
            <a:fillRect/>
          </a:stretch>
        </p:blipFill>
        <p:spPr>
          <a:xfrm>
            <a:off x="809489" y="4567615"/>
            <a:ext cx="6732410" cy="584775"/>
          </a:xfrm>
          <a:prstGeom prst="rect">
            <a:avLst/>
          </a:prstGeom>
        </p:spPr>
      </p:pic>
      <p:pic>
        <p:nvPicPr>
          <p:cNvPr id="7" name="Picture 6">
            <a:extLst>
              <a:ext uri="{FF2B5EF4-FFF2-40B4-BE49-F238E27FC236}">
                <a16:creationId xmlns:a16="http://schemas.microsoft.com/office/drawing/2014/main" id="{53D1DCF0-F462-47A0-9D1F-F6FCF2F44703}"/>
              </a:ext>
            </a:extLst>
          </p:cNvPr>
          <p:cNvPicPr>
            <a:picLocks noChangeAspect="1"/>
          </p:cNvPicPr>
          <p:nvPr/>
        </p:nvPicPr>
        <p:blipFill>
          <a:blip r:embed="rId3"/>
          <a:stretch>
            <a:fillRect/>
          </a:stretch>
        </p:blipFill>
        <p:spPr>
          <a:xfrm>
            <a:off x="809489" y="5246113"/>
            <a:ext cx="8021642" cy="997206"/>
          </a:xfrm>
          <a:prstGeom prst="rect">
            <a:avLst/>
          </a:prstGeom>
        </p:spPr>
      </p:pic>
    </p:spTree>
    <p:extLst>
      <p:ext uri="{BB962C8B-B14F-4D97-AF65-F5344CB8AC3E}">
        <p14:creationId xmlns:p14="http://schemas.microsoft.com/office/powerpoint/2010/main" val="1262135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D81DE-C68E-403B-903C-C90125E4FDCB}"/>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6BF27B-465B-4163-ACE0-B9C54CD17E7E}"/>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ExtraBold" panose="00000900000000000000" pitchFamily="2" charset="0"/>
              </a:rPr>
              <a:t>#4 Mean shapes</a:t>
            </a:r>
            <a:endParaRPr lang="en-GB" sz="3200" dirty="0">
              <a:latin typeface="Montserrat ExtraBold" panose="00000900000000000000" pitchFamily="2" charset="0"/>
            </a:endParaRPr>
          </a:p>
        </p:txBody>
      </p:sp>
      <p:sp>
        <p:nvSpPr>
          <p:cNvPr id="11" name="Content Placeholder 4">
            <a:extLst>
              <a:ext uri="{FF2B5EF4-FFF2-40B4-BE49-F238E27FC236}">
                <a16:creationId xmlns:a16="http://schemas.microsoft.com/office/drawing/2014/main" id="{5FECCD79-C087-4F37-B62E-7BAE29D546E7}"/>
              </a:ext>
            </a:extLst>
          </p:cNvPr>
          <p:cNvSpPr>
            <a:spLocks noGrp="1"/>
          </p:cNvSpPr>
          <p:nvPr>
            <p:ph idx="1"/>
          </p:nvPr>
        </p:nvSpPr>
        <p:spPr>
          <a:xfrm>
            <a:off x="585643" y="2385636"/>
            <a:ext cx="5984973" cy="3029932"/>
          </a:xfrm>
        </p:spPr>
        <p:txBody>
          <a:bodyPr>
            <a:normAutofit lnSpcReduction="10000"/>
          </a:bodyPr>
          <a:lstStyle/>
          <a:p>
            <a:r>
              <a:rPr lang="en-GB" sz="1800" dirty="0">
                <a:solidFill>
                  <a:schemeClr val="bg1"/>
                </a:solidFill>
                <a:latin typeface="Montserrat" panose="00000500000000000000" pitchFamily="2" charset="0"/>
              </a:rPr>
              <a:t>Mean shapes are useful heuristics for conveying shape information for particular circumstances or groups</a:t>
            </a:r>
          </a:p>
          <a:p>
            <a:r>
              <a:rPr lang="en-GB" sz="1800" dirty="0">
                <a:solidFill>
                  <a:schemeClr val="bg1"/>
                </a:solidFill>
                <a:latin typeface="Montserrat" panose="00000500000000000000" pitchFamily="2" charset="0"/>
              </a:rPr>
              <a:t>Median shapes are also possible to extract using the </a:t>
            </a:r>
            <a:r>
              <a:rPr lang="en-GB" sz="1800" dirty="0">
                <a:solidFill>
                  <a:schemeClr val="bg1"/>
                </a:solidFill>
                <a:latin typeface="Lucida Console" panose="020B0609040504020204" pitchFamily="49" charset="0"/>
              </a:rPr>
              <a:t>FUN()</a:t>
            </a:r>
            <a:r>
              <a:rPr lang="en-GB" sz="1800" dirty="0">
                <a:solidFill>
                  <a:schemeClr val="bg1"/>
                </a:solidFill>
                <a:latin typeface="Montserrat" panose="00000500000000000000" pitchFamily="2" charset="0"/>
              </a:rPr>
              <a:t> function. May be more meaningful if there are a number of outliers!)</a:t>
            </a:r>
          </a:p>
          <a:p>
            <a:endParaRPr lang="en-GB" sz="1800" dirty="0">
              <a:solidFill>
                <a:schemeClr val="bg1"/>
              </a:solidFill>
              <a:latin typeface="Montserrat" panose="00000500000000000000" pitchFamily="2" charset="0"/>
            </a:endParaRPr>
          </a:p>
          <a:p>
            <a:endParaRPr lang="en-GB" sz="1800" dirty="0">
              <a:solidFill>
                <a:schemeClr val="bg1"/>
              </a:solidFill>
              <a:latin typeface="Montserrat" panose="00000500000000000000" pitchFamily="2" charset="0"/>
            </a:endParaRPr>
          </a:p>
          <a:p>
            <a:pPr marL="0" indent="0">
              <a:buNone/>
            </a:pPr>
            <a:r>
              <a:rPr lang="en-GB" sz="1800" b="1" dirty="0">
                <a:solidFill>
                  <a:schemeClr val="bg1"/>
                </a:solidFill>
                <a:latin typeface="Montserrat" panose="00000500000000000000" pitchFamily="2" charset="0"/>
              </a:rPr>
              <a:t>Exercise 9: produce the mean and median shapes for the tanged points (according to site)</a:t>
            </a:r>
          </a:p>
        </p:txBody>
      </p:sp>
      <p:sp>
        <p:nvSpPr>
          <p:cNvPr id="12" name="TextBox 11">
            <a:extLst>
              <a:ext uri="{FF2B5EF4-FFF2-40B4-BE49-F238E27FC236}">
                <a16:creationId xmlns:a16="http://schemas.microsoft.com/office/drawing/2014/main" id="{A88C6DC4-AEA0-4623-8822-DDBDFA750FE8}"/>
              </a:ext>
            </a:extLst>
          </p:cNvPr>
          <p:cNvSpPr txBox="1"/>
          <p:nvPr/>
        </p:nvSpPr>
        <p:spPr>
          <a:xfrm>
            <a:off x="585645" y="1344524"/>
            <a:ext cx="10413279" cy="400110"/>
          </a:xfrm>
          <a:prstGeom prst="rect">
            <a:avLst/>
          </a:prstGeom>
          <a:noFill/>
        </p:spPr>
        <p:txBody>
          <a:bodyPr wrap="square" rtlCol="0">
            <a:spAutoFit/>
          </a:bodyPr>
          <a:lstStyle/>
          <a:p>
            <a:r>
              <a:rPr lang="en-GB" sz="2000" b="1" dirty="0" err="1">
                <a:solidFill>
                  <a:schemeClr val="bg1"/>
                </a:solidFill>
                <a:latin typeface="Lucida Console" panose="020B0609040504020204" pitchFamily="49" charset="0"/>
              </a:rPr>
              <a:t>mshapes</a:t>
            </a:r>
            <a:r>
              <a:rPr lang="en-GB" sz="2000" b="1" dirty="0">
                <a:solidFill>
                  <a:schemeClr val="bg1"/>
                </a:solidFill>
                <a:latin typeface="Lucida Console" panose="020B0609040504020204" pitchFamily="49" charset="0"/>
              </a:rPr>
              <a:t>() / </a:t>
            </a:r>
            <a:r>
              <a:rPr lang="en-GB" sz="2000" b="1" dirty="0" err="1">
                <a:solidFill>
                  <a:schemeClr val="bg1"/>
                </a:solidFill>
                <a:latin typeface="Lucida Console" panose="020B0609040504020204" pitchFamily="49" charset="0"/>
              </a:rPr>
              <a:t>mshape</a:t>
            </a:r>
            <a:r>
              <a:rPr lang="en-GB" sz="2000" b="1" dirty="0">
                <a:solidFill>
                  <a:schemeClr val="bg1"/>
                </a:solidFill>
                <a:latin typeface="Lucida Console" panose="020B0609040504020204" pitchFamily="49" charset="0"/>
              </a:rPr>
              <a:t>()</a:t>
            </a:r>
            <a:endParaRPr lang="en-GB" sz="2000" dirty="0">
              <a:latin typeface="Lucida Console" panose="020B0609040504020204" pitchFamily="49" charset="0"/>
            </a:endParaRPr>
          </a:p>
        </p:txBody>
      </p:sp>
      <p:pic>
        <p:nvPicPr>
          <p:cNvPr id="2" name="Picture 1">
            <a:extLst>
              <a:ext uri="{FF2B5EF4-FFF2-40B4-BE49-F238E27FC236}">
                <a16:creationId xmlns:a16="http://schemas.microsoft.com/office/drawing/2014/main" id="{C3BE2AD9-F457-4B79-8A77-C04B498EDAEA}"/>
              </a:ext>
            </a:extLst>
          </p:cNvPr>
          <p:cNvPicPr>
            <a:picLocks noChangeAspect="1"/>
          </p:cNvPicPr>
          <p:nvPr/>
        </p:nvPicPr>
        <p:blipFill>
          <a:blip r:embed="rId2"/>
          <a:stretch>
            <a:fillRect/>
          </a:stretch>
        </p:blipFill>
        <p:spPr>
          <a:xfrm>
            <a:off x="7034861" y="2037806"/>
            <a:ext cx="4826213" cy="4555354"/>
          </a:xfrm>
          <a:prstGeom prst="rect">
            <a:avLst/>
          </a:prstGeom>
        </p:spPr>
      </p:pic>
    </p:spTree>
    <p:extLst>
      <p:ext uri="{BB962C8B-B14F-4D97-AF65-F5344CB8AC3E}">
        <p14:creationId xmlns:p14="http://schemas.microsoft.com/office/powerpoint/2010/main" val="4100574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D81DE-C68E-403B-903C-C90125E4FDCB}"/>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6BF27B-465B-4163-ACE0-B9C54CD17E7E}"/>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ExtraBold" panose="00000900000000000000" pitchFamily="2" charset="0"/>
              </a:rPr>
              <a:t>#4 Mean shapes</a:t>
            </a:r>
            <a:endParaRPr lang="en-GB" sz="3200" dirty="0">
              <a:latin typeface="Montserrat ExtraBold" panose="00000900000000000000" pitchFamily="2" charset="0"/>
            </a:endParaRPr>
          </a:p>
        </p:txBody>
      </p:sp>
      <p:sp>
        <p:nvSpPr>
          <p:cNvPr id="11" name="Content Placeholder 4">
            <a:extLst>
              <a:ext uri="{FF2B5EF4-FFF2-40B4-BE49-F238E27FC236}">
                <a16:creationId xmlns:a16="http://schemas.microsoft.com/office/drawing/2014/main" id="{5FECCD79-C087-4F37-B62E-7BAE29D546E7}"/>
              </a:ext>
            </a:extLst>
          </p:cNvPr>
          <p:cNvSpPr>
            <a:spLocks noGrp="1"/>
          </p:cNvSpPr>
          <p:nvPr>
            <p:ph idx="1"/>
          </p:nvPr>
        </p:nvSpPr>
        <p:spPr>
          <a:xfrm>
            <a:off x="585643" y="2385636"/>
            <a:ext cx="5984973" cy="3029932"/>
          </a:xfrm>
        </p:spPr>
        <p:txBody>
          <a:bodyPr>
            <a:normAutofit lnSpcReduction="10000"/>
          </a:bodyPr>
          <a:lstStyle/>
          <a:p>
            <a:r>
              <a:rPr lang="en-GB" sz="1800" dirty="0">
                <a:solidFill>
                  <a:schemeClr val="bg1"/>
                </a:solidFill>
                <a:latin typeface="Montserrat" panose="00000500000000000000" pitchFamily="2" charset="0"/>
              </a:rPr>
              <a:t>Mean shapes are useful heuristics for conveying shape information for particular circumstances or groups</a:t>
            </a:r>
          </a:p>
          <a:p>
            <a:r>
              <a:rPr lang="en-GB" sz="1800" dirty="0">
                <a:solidFill>
                  <a:schemeClr val="bg1"/>
                </a:solidFill>
                <a:latin typeface="Montserrat" panose="00000500000000000000" pitchFamily="2" charset="0"/>
              </a:rPr>
              <a:t>Median shapes are also possible to extract using the </a:t>
            </a:r>
            <a:r>
              <a:rPr lang="en-GB" sz="1800" dirty="0">
                <a:solidFill>
                  <a:schemeClr val="bg1"/>
                </a:solidFill>
                <a:latin typeface="Lucida Console" panose="020B0609040504020204" pitchFamily="49" charset="0"/>
              </a:rPr>
              <a:t>FUN()</a:t>
            </a:r>
            <a:r>
              <a:rPr lang="en-GB" sz="1800" dirty="0">
                <a:solidFill>
                  <a:schemeClr val="bg1"/>
                </a:solidFill>
                <a:latin typeface="Montserrat" panose="00000500000000000000" pitchFamily="2" charset="0"/>
              </a:rPr>
              <a:t> function. May be more meaningful if there are a number of outliers!)</a:t>
            </a:r>
          </a:p>
          <a:p>
            <a:endParaRPr lang="en-GB" sz="1800" dirty="0">
              <a:solidFill>
                <a:schemeClr val="bg1"/>
              </a:solidFill>
              <a:latin typeface="Montserrat" panose="00000500000000000000" pitchFamily="2" charset="0"/>
            </a:endParaRPr>
          </a:p>
          <a:p>
            <a:endParaRPr lang="en-GB" sz="1800" dirty="0">
              <a:solidFill>
                <a:schemeClr val="bg1"/>
              </a:solidFill>
              <a:latin typeface="Montserrat" panose="00000500000000000000" pitchFamily="2" charset="0"/>
            </a:endParaRPr>
          </a:p>
          <a:p>
            <a:pPr marL="0" indent="0">
              <a:buNone/>
            </a:pPr>
            <a:r>
              <a:rPr lang="en-GB" sz="1800" b="1" dirty="0">
                <a:solidFill>
                  <a:schemeClr val="bg1"/>
                </a:solidFill>
                <a:latin typeface="Montserrat" panose="00000500000000000000" pitchFamily="2" charset="0"/>
              </a:rPr>
              <a:t>Exercise 9: produce the mean and median shapes for the tanged points (according to site)</a:t>
            </a:r>
          </a:p>
        </p:txBody>
      </p:sp>
      <p:sp>
        <p:nvSpPr>
          <p:cNvPr id="12" name="TextBox 11">
            <a:extLst>
              <a:ext uri="{FF2B5EF4-FFF2-40B4-BE49-F238E27FC236}">
                <a16:creationId xmlns:a16="http://schemas.microsoft.com/office/drawing/2014/main" id="{A88C6DC4-AEA0-4623-8822-DDBDFA750FE8}"/>
              </a:ext>
            </a:extLst>
          </p:cNvPr>
          <p:cNvSpPr txBox="1"/>
          <p:nvPr/>
        </p:nvSpPr>
        <p:spPr>
          <a:xfrm>
            <a:off x="585645" y="1344524"/>
            <a:ext cx="10413279" cy="400110"/>
          </a:xfrm>
          <a:prstGeom prst="rect">
            <a:avLst/>
          </a:prstGeom>
          <a:noFill/>
        </p:spPr>
        <p:txBody>
          <a:bodyPr wrap="square" rtlCol="0">
            <a:spAutoFit/>
          </a:bodyPr>
          <a:lstStyle/>
          <a:p>
            <a:r>
              <a:rPr lang="en-GB" sz="2000" b="1" dirty="0" err="1">
                <a:solidFill>
                  <a:schemeClr val="bg1"/>
                </a:solidFill>
                <a:latin typeface="Lucida Console" panose="020B0609040504020204" pitchFamily="49" charset="0"/>
              </a:rPr>
              <a:t>mshapes</a:t>
            </a:r>
            <a:r>
              <a:rPr lang="en-GB" sz="2000" b="1" dirty="0">
                <a:solidFill>
                  <a:schemeClr val="bg1"/>
                </a:solidFill>
                <a:latin typeface="Lucida Console" panose="020B0609040504020204" pitchFamily="49" charset="0"/>
              </a:rPr>
              <a:t>() / </a:t>
            </a:r>
            <a:r>
              <a:rPr lang="en-GB" sz="2000" b="1" dirty="0" err="1">
                <a:solidFill>
                  <a:schemeClr val="bg1"/>
                </a:solidFill>
                <a:latin typeface="Lucida Console" panose="020B0609040504020204" pitchFamily="49" charset="0"/>
              </a:rPr>
              <a:t>mshape</a:t>
            </a:r>
            <a:r>
              <a:rPr lang="en-GB" sz="2000" b="1" dirty="0">
                <a:solidFill>
                  <a:schemeClr val="bg1"/>
                </a:solidFill>
                <a:latin typeface="Lucida Console" panose="020B0609040504020204" pitchFamily="49" charset="0"/>
              </a:rPr>
              <a:t>()</a:t>
            </a:r>
            <a:endParaRPr lang="en-GB" sz="2000" dirty="0">
              <a:latin typeface="Lucida Console" panose="020B0609040504020204" pitchFamily="49" charset="0"/>
            </a:endParaRPr>
          </a:p>
        </p:txBody>
      </p:sp>
      <p:pic>
        <p:nvPicPr>
          <p:cNvPr id="3" name="Picture 2">
            <a:extLst>
              <a:ext uri="{FF2B5EF4-FFF2-40B4-BE49-F238E27FC236}">
                <a16:creationId xmlns:a16="http://schemas.microsoft.com/office/drawing/2014/main" id="{78064D27-2FE8-4438-A4E0-CA92A8B12AB0}"/>
              </a:ext>
            </a:extLst>
          </p:cNvPr>
          <p:cNvPicPr>
            <a:picLocks noChangeAspect="1"/>
          </p:cNvPicPr>
          <p:nvPr/>
        </p:nvPicPr>
        <p:blipFill>
          <a:blip r:embed="rId2"/>
          <a:stretch>
            <a:fillRect/>
          </a:stretch>
        </p:blipFill>
        <p:spPr>
          <a:xfrm>
            <a:off x="7373048" y="2221371"/>
            <a:ext cx="4233309" cy="3029932"/>
          </a:xfrm>
          <a:prstGeom prst="rect">
            <a:avLst/>
          </a:prstGeom>
        </p:spPr>
      </p:pic>
    </p:spTree>
    <p:extLst>
      <p:ext uri="{BB962C8B-B14F-4D97-AF65-F5344CB8AC3E}">
        <p14:creationId xmlns:p14="http://schemas.microsoft.com/office/powerpoint/2010/main" val="4019699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E9AC9-5398-413A-AC05-7A75825BC0EF}"/>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#5 Regression-based methodologies</a:t>
            </a:r>
          </a:p>
        </p:txBody>
      </p:sp>
      <p:sp>
        <p:nvSpPr>
          <p:cNvPr id="5" name="Content Placeholder 4">
            <a:extLst>
              <a:ext uri="{FF2B5EF4-FFF2-40B4-BE49-F238E27FC236}">
                <a16:creationId xmlns:a16="http://schemas.microsoft.com/office/drawing/2014/main" id="{7E46B114-AB39-4B41-8321-CF7E55B76997}"/>
              </a:ext>
            </a:extLst>
          </p:cNvPr>
          <p:cNvSpPr>
            <a:spLocks noGrp="1"/>
          </p:cNvSpPr>
          <p:nvPr>
            <p:ph idx="1"/>
          </p:nvPr>
        </p:nvSpPr>
        <p:spPr>
          <a:xfrm>
            <a:off x="346159" y="1960079"/>
            <a:ext cx="4878984" cy="3937484"/>
          </a:xfrm>
        </p:spPr>
        <p:txBody>
          <a:bodyPr/>
          <a:lstStyle/>
          <a:p>
            <a:r>
              <a:rPr lang="en-GB" sz="1800" dirty="0">
                <a:latin typeface="Montserrat" panose="00000500000000000000" pitchFamily="2" charset="0"/>
              </a:rPr>
              <a:t>Useful for examining shape against hypotheses involving quantitative data e.g. size (as length or centroid size) or symmetry (as extracted from outlines)</a:t>
            </a:r>
          </a:p>
          <a:p>
            <a:r>
              <a:rPr lang="en-GB" sz="1800" dirty="0">
                <a:latin typeface="Montserrat" panose="00000500000000000000" pitchFamily="2" charset="0"/>
              </a:rPr>
              <a:t>The Principal Component scores can be extracted from a PCA file and filtered through to a lineal or multiple regression using the </a:t>
            </a:r>
            <a:r>
              <a:rPr lang="en-GB" sz="1800" dirty="0" err="1">
                <a:latin typeface="Lucida Console" panose="020B0609040504020204" pitchFamily="49" charset="0"/>
              </a:rPr>
              <a:t>lm</a:t>
            </a:r>
            <a:r>
              <a:rPr lang="en-GB" sz="1800" dirty="0">
                <a:latin typeface="Lucida Console" panose="020B0609040504020204" pitchFamily="49" charset="0"/>
              </a:rPr>
              <a:t>() </a:t>
            </a:r>
            <a:r>
              <a:rPr lang="en-GB" sz="1800" dirty="0">
                <a:latin typeface="Montserrat" panose="00000500000000000000" pitchFamily="2" charset="0"/>
              </a:rPr>
              <a:t>function.</a:t>
            </a:r>
          </a:p>
          <a:p>
            <a:r>
              <a:rPr lang="en-GB" sz="1800" dirty="0">
                <a:latin typeface="Montserrat" panose="00000500000000000000" pitchFamily="2" charset="0"/>
              </a:rPr>
              <a:t>Example: tomorrow with outline data (symmetry)</a:t>
            </a:r>
            <a:endParaRPr lang="en-GB" sz="1800" dirty="0"/>
          </a:p>
        </p:txBody>
      </p:sp>
      <p:sp>
        <p:nvSpPr>
          <p:cNvPr id="6" name="TextBox 5">
            <a:extLst>
              <a:ext uri="{FF2B5EF4-FFF2-40B4-BE49-F238E27FC236}">
                <a16:creationId xmlns:a16="http://schemas.microsoft.com/office/drawing/2014/main" id="{7B695C8D-D1BD-4538-9657-2F4406B7F006}"/>
              </a:ext>
            </a:extLst>
          </p:cNvPr>
          <p:cNvSpPr txBox="1"/>
          <p:nvPr/>
        </p:nvSpPr>
        <p:spPr>
          <a:xfrm>
            <a:off x="585645" y="1344524"/>
            <a:ext cx="10413279" cy="400110"/>
          </a:xfrm>
          <a:prstGeom prst="rect">
            <a:avLst/>
          </a:prstGeom>
          <a:noFill/>
        </p:spPr>
        <p:txBody>
          <a:bodyPr wrap="square" rtlCol="0">
            <a:spAutoFit/>
          </a:bodyPr>
          <a:lstStyle/>
          <a:p>
            <a:r>
              <a:rPr lang="en-GB" sz="2000" b="1" dirty="0" err="1">
                <a:solidFill>
                  <a:schemeClr val="accent6"/>
                </a:solidFill>
                <a:latin typeface="Lucida Console" panose="020B0609040504020204" pitchFamily="49" charset="0"/>
              </a:rPr>
              <a:t>lm</a:t>
            </a:r>
            <a:r>
              <a:rPr lang="en-GB" sz="2000" b="1" dirty="0">
                <a:solidFill>
                  <a:schemeClr val="accent6"/>
                </a:solidFill>
                <a:latin typeface="Lucida Console" panose="020B0609040504020204" pitchFamily="49" charset="0"/>
              </a:rPr>
              <a:t>()</a:t>
            </a:r>
            <a:endParaRPr lang="en-GB" sz="2000" dirty="0">
              <a:solidFill>
                <a:schemeClr val="accent6"/>
              </a:solidFill>
              <a:latin typeface="Lucida Console" panose="020B0609040504020204" pitchFamily="49" charset="0"/>
            </a:endParaRPr>
          </a:p>
        </p:txBody>
      </p:sp>
      <p:pic>
        <p:nvPicPr>
          <p:cNvPr id="7" name="Picture 6" descr="A close up of a map&#10;&#10;Description automatically generated">
            <a:extLst>
              <a:ext uri="{FF2B5EF4-FFF2-40B4-BE49-F238E27FC236}">
                <a16:creationId xmlns:a16="http://schemas.microsoft.com/office/drawing/2014/main" id="{A3E5BDF7-59E2-42BB-972E-153897031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905" y="1563877"/>
            <a:ext cx="5399532" cy="4679442"/>
          </a:xfrm>
          <a:prstGeom prst="rect">
            <a:avLst/>
          </a:prstGeom>
        </p:spPr>
      </p:pic>
      <p:sp>
        <p:nvSpPr>
          <p:cNvPr id="9" name="Rectangle 8">
            <a:extLst>
              <a:ext uri="{FF2B5EF4-FFF2-40B4-BE49-F238E27FC236}">
                <a16:creationId xmlns:a16="http://schemas.microsoft.com/office/drawing/2014/main" id="{9F2C607E-CC21-408D-A4D4-2391555450F8}"/>
              </a:ext>
            </a:extLst>
          </p:cNvPr>
          <p:cNvSpPr/>
          <p:nvPr/>
        </p:nvSpPr>
        <p:spPr>
          <a:xfrm>
            <a:off x="5969726" y="6243319"/>
            <a:ext cx="6522720" cy="507831"/>
          </a:xfrm>
          <a:prstGeom prst="rect">
            <a:avLst/>
          </a:prstGeom>
        </p:spPr>
        <p:txBody>
          <a:bodyPr wrap="square">
            <a:spAutoFit/>
          </a:bodyPr>
          <a:lstStyle/>
          <a:p>
            <a:r>
              <a:rPr lang="en-GB" sz="900" dirty="0">
                <a:latin typeface="Montserrat" panose="00000500000000000000" pitchFamily="2" charset="0"/>
              </a:rPr>
              <a:t>Hoggard, C.S., McNabb, J. and Cole, J.N. (2019). The application of elliptic Fourier analysis in understanding biface shape and symmetry through the British Acheulean. Journal of </a:t>
            </a:r>
            <a:r>
              <a:rPr lang="en-GB" sz="900" dirty="0" err="1">
                <a:latin typeface="Montserrat" panose="00000500000000000000" pitchFamily="2" charset="0"/>
              </a:rPr>
              <a:t>Paleolithic</a:t>
            </a:r>
            <a:r>
              <a:rPr lang="en-GB" sz="900" dirty="0">
                <a:latin typeface="Montserrat" panose="00000500000000000000" pitchFamily="2" charset="0"/>
              </a:rPr>
              <a:t> Archaeology, 2 (2): 115-133. (</a:t>
            </a:r>
            <a:r>
              <a:rPr lang="en-GB" sz="900" dirty="0">
                <a:latin typeface="Montserrat" panose="00000500000000000000" pitchFamily="2" charset="0"/>
                <a:hlinkClick r:id="rId3"/>
              </a:rPr>
              <a:t>https://doi.org/10.1007/s41982-019-00024-6</a:t>
            </a:r>
            <a:r>
              <a:rPr lang="en-GB" sz="900" dirty="0">
                <a:latin typeface="Montserrat" panose="00000500000000000000" pitchFamily="2" charset="0"/>
              </a:rPr>
              <a:t>). OSF: </a:t>
            </a:r>
            <a:r>
              <a:rPr lang="en-GB" sz="900" dirty="0">
                <a:latin typeface="Montserrat" panose="00000500000000000000" pitchFamily="2" charset="0"/>
                <a:hlinkClick r:id="rId4"/>
              </a:rPr>
              <a:t>https://osf.io/td92j/</a:t>
            </a:r>
            <a:r>
              <a:rPr lang="en-GB" sz="900" dirty="0">
                <a:latin typeface="Montserrat" panose="00000500000000000000" pitchFamily="2" charset="0"/>
              </a:rPr>
              <a:t>. </a:t>
            </a:r>
          </a:p>
        </p:txBody>
      </p:sp>
    </p:spTree>
    <p:extLst>
      <p:ext uri="{BB962C8B-B14F-4D97-AF65-F5344CB8AC3E}">
        <p14:creationId xmlns:p14="http://schemas.microsoft.com/office/powerpoint/2010/main" val="3140738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0BD468-319F-4BF9-B829-1024EC04BA9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5B5BCA9-D019-4048-9ABB-0C600C8A97F2}"/>
              </a:ext>
            </a:extLst>
          </p:cNvPr>
          <p:cNvSpPr txBox="1"/>
          <p:nvPr/>
        </p:nvSpPr>
        <p:spPr>
          <a:xfrm>
            <a:off x="536959" y="1044817"/>
            <a:ext cx="6171882" cy="769441"/>
          </a:xfrm>
          <a:prstGeom prst="rect">
            <a:avLst/>
          </a:prstGeom>
          <a:noFill/>
        </p:spPr>
        <p:txBody>
          <a:bodyPr wrap="none" rtlCol="0">
            <a:spAutoFit/>
          </a:bodyPr>
          <a:lstStyle/>
          <a:p>
            <a:r>
              <a:rPr lang="en-GB" sz="4400" b="1" dirty="0">
                <a:solidFill>
                  <a:schemeClr val="bg1"/>
                </a:solidFill>
                <a:latin typeface="Montserrat" panose="00000500000000000000" pitchFamily="2" charset="0"/>
              </a:rPr>
              <a:t>“Art of the possible”</a:t>
            </a:r>
          </a:p>
        </p:txBody>
      </p:sp>
      <p:pic>
        <p:nvPicPr>
          <p:cNvPr id="6" name="Graphic 5">
            <a:extLst>
              <a:ext uri="{FF2B5EF4-FFF2-40B4-BE49-F238E27FC236}">
                <a16:creationId xmlns:a16="http://schemas.microsoft.com/office/drawing/2014/main" id="{93C7EFB8-4C79-4F65-B3A6-83B9E92DD0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4786" y="3843958"/>
            <a:ext cx="3102427" cy="2481942"/>
          </a:xfrm>
          <a:prstGeom prst="rect">
            <a:avLst/>
          </a:prstGeom>
        </p:spPr>
      </p:pic>
    </p:spTree>
    <p:extLst>
      <p:ext uri="{BB962C8B-B14F-4D97-AF65-F5344CB8AC3E}">
        <p14:creationId xmlns:p14="http://schemas.microsoft.com/office/powerpoint/2010/main" val="2584446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D81DE-C68E-403B-903C-C90125E4FDCB}"/>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6BF27B-465B-4163-ACE0-B9C54CD17E7E}"/>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ExtraBold" panose="00000900000000000000" pitchFamily="2" charset="0"/>
              </a:rPr>
              <a:t>#6 Cluster analysis</a:t>
            </a:r>
            <a:endParaRPr lang="en-GB" sz="3200" dirty="0">
              <a:latin typeface="Montserrat ExtraBold" panose="00000900000000000000" pitchFamily="2" charset="0"/>
            </a:endParaRPr>
          </a:p>
        </p:txBody>
      </p:sp>
      <p:sp>
        <p:nvSpPr>
          <p:cNvPr id="12" name="TextBox 11">
            <a:extLst>
              <a:ext uri="{FF2B5EF4-FFF2-40B4-BE49-F238E27FC236}">
                <a16:creationId xmlns:a16="http://schemas.microsoft.com/office/drawing/2014/main" id="{A88C6DC4-AEA0-4623-8822-DDBDFA750FE8}"/>
              </a:ext>
            </a:extLst>
          </p:cNvPr>
          <p:cNvSpPr txBox="1"/>
          <p:nvPr/>
        </p:nvSpPr>
        <p:spPr>
          <a:xfrm>
            <a:off x="585645" y="1344524"/>
            <a:ext cx="10413279" cy="400110"/>
          </a:xfrm>
          <a:prstGeom prst="rect">
            <a:avLst/>
          </a:prstGeom>
          <a:noFill/>
        </p:spPr>
        <p:txBody>
          <a:bodyPr wrap="square" rtlCol="0">
            <a:spAutoFit/>
          </a:bodyPr>
          <a:lstStyle/>
          <a:p>
            <a:r>
              <a:rPr lang="en-GB" sz="2000" b="1" dirty="0">
                <a:solidFill>
                  <a:schemeClr val="bg1"/>
                </a:solidFill>
                <a:latin typeface="Lucida Console" panose="020B0609040504020204" pitchFamily="49" charset="0"/>
              </a:rPr>
              <a:t>CLUST()</a:t>
            </a:r>
            <a:endParaRPr lang="en-GB" sz="2000" dirty="0">
              <a:latin typeface="Lucida Console" panose="020B0609040504020204" pitchFamily="49" charset="0"/>
            </a:endParaRPr>
          </a:p>
        </p:txBody>
      </p:sp>
      <p:pic>
        <p:nvPicPr>
          <p:cNvPr id="6" name="Picture 5" descr="A close up of a map&#10;&#10;Description automatically generated">
            <a:extLst>
              <a:ext uri="{FF2B5EF4-FFF2-40B4-BE49-F238E27FC236}">
                <a16:creationId xmlns:a16="http://schemas.microsoft.com/office/drawing/2014/main" id="{8E0BBE75-152C-4D4D-919A-AD6F3743A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507" y="364922"/>
            <a:ext cx="5513476" cy="5513476"/>
          </a:xfrm>
          <a:prstGeom prst="rect">
            <a:avLst/>
          </a:prstGeom>
        </p:spPr>
      </p:pic>
      <p:sp>
        <p:nvSpPr>
          <p:cNvPr id="7" name="Rectangle 6">
            <a:extLst>
              <a:ext uri="{FF2B5EF4-FFF2-40B4-BE49-F238E27FC236}">
                <a16:creationId xmlns:a16="http://schemas.microsoft.com/office/drawing/2014/main" id="{43C74059-BBDE-4944-A185-0B021AF61745}"/>
              </a:ext>
            </a:extLst>
          </p:cNvPr>
          <p:cNvSpPr/>
          <p:nvPr/>
        </p:nvSpPr>
        <p:spPr>
          <a:xfrm>
            <a:off x="6096000" y="5983478"/>
            <a:ext cx="6096000" cy="769441"/>
          </a:xfrm>
          <a:prstGeom prst="rect">
            <a:avLst/>
          </a:prstGeom>
        </p:spPr>
        <p:txBody>
          <a:bodyPr wrap="square">
            <a:spAutoFit/>
          </a:bodyPr>
          <a:lstStyle/>
          <a:p>
            <a:r>
              <a:rPr lang="en-GB" sz="1100" dirty="0">
                <a:solidFill>
                  <a:schemeClr val="bg1"/>
                </a:solidFill>
                <a:latin typeface="Montserrat" panose="00000500000000000000" pitchFamily="2" charset="0"/>
              </a:rPr>
              <a:t>Ivanovaite, L., </a:t>
            </a:r>
            <a:r>
              <a:rPr lang="en-GB" sz="1100" dirty="0" err="1">
                <a:solidFill>
                  <a:schemeClr val="bg1"/>
                </a:solidFill>
                <a:latin typeface="Montserrat" panose="00000500000000000000" pitchFamily="2" charset="0"/>
              </a:rPr>
              <a:t>Swertka</a:t>
            </a:r>
            <a:r>
              <a:rPr lang="en-GB" sz="1100" dirty="0">
                <a:solidFill>
                  <a:schemeClr val="bg1"/>
                </a:solidFill>
                <a:latin typeface="Montserrat" panose="00000500000000000000" pitchFamily="2" charset="0"/>
              </a:rPr>
              <a:t>, K., </a:t>
            </a:r>
            <a:r>
              <a:rPr lang="en-GB" sz="1100" b="1" dirty="0">
                <a:solidFill>
                  <a:schemeClr val="bg1"/>
                </a:solidFill>
                <a:latin typeface="Montserrat" panose="00000500000000000000" pitchFamily="2" charset="0"/>
              </a:rPr>
              <a:t>Hoggard, C.S.</a:t>
            </a:r>
            <a:r>
              <a:rPr lang="en-GB" sz="1100" dirty="0">
                <a:solidFill>
                  <a:schemeClr val="bg1"/>
                </a:solidFill>
                <a:latin typeface="Montserrat" panose="00000500000000000000" pitchFamily="2" charset="0"/>
              </a:rPr>
              <a:t>, Sauer, F. and Riede, F. (accepted). All these fantastic cultures? Research history and regionalisation in the Late Palaeolithic tanged point cultures of Eastern Europe. European Journal of Archaeology. </a:t>
            </a:r>
            <a:br>
              <a:rPr lang="en-GB" sz="1100" dirty="0">
                <a:solidFill>
                  <a:schemeClr val="bg1"/>
                </a:solidFill>
                <a:latin typeface="Montserrat" panose="00000500000000000000" pitchFamily="2" charset="0"/>
              </a:rPr>
            </a:br>
            <a:r>
              <a:rPr lang="en-GB" sz="1100" b="1" dirty="0">
                <a:solidFill>
                  <a:schemeClr val="bg1"/>
                </a:solidFill>
                <a:latin typeface="Montserrat" panose="00000500000000000000" pitchFamily="2" charset="0"/>
              </a:rPr>
              <a:t>OSF</a:t>
            </a:r>
            <a:r>
              <a:rPr lang="en-GB" sz="1100" dirty="0">
                <a:solidFill>
                  <a:schemeClr val="bg1"/>
                </a:solidFill>
                <a:latin typeface="Montserrat" panose="00000500000000000000" pitchFamily="2" charset="0"/>
              </a:rPr>
              <a:t>: </a:t>
            </a:r>
            <a:r>
              <a:rPr lang="en-GB" sz="1100" dirty="0">
                <a:solidFill>
                  <a:schemeClr val="bg1"/>
                </a:solidFill>
                <a:latin typeface="Montserrat" panose="00000500000000000000" pitchFamily="2" charset="0"/>
                <a:hlinkClick r:id="rId3">
                  <a:extLst>
                    <a:ext uri="{A12FA001-AC4F-418D-AE19-62706E023703}">
                      <ahyp:hlinkClr xmlns:ahyp="http://schemas.microsoft.com/office/drawing/2018/hyperlinkcolor" val="tx"/>
                    </a:ext>
                  </a:extLst>
                </a:hlinkClick>
              </a:rPr>
              <a:t>https://osf.io/agrwb/</a:t>
            </a:r>
            <a:r>
              <a:rPr lang="en-GB" sz="1100" dirty="0">
                <a:solidFill>
                  <a:schemeClr val="bg1"/>
                </a:solidFill>
                <a:latin typeface="Montserrat" panose="00000500000000000000" pitchFamily="2" charset="0"/>
              </a:rPr>
              <a:t>. </a:t>
            </a:r>
          </a:p>
        </p:txBody>
      </p:sp>
      <p:sp>
        <p:nvSpPr>
          <p:cNvPr id="14" name="Content Placeholder 4">
            <a:extLst>
              <a:ext uri="{FF2B5EF4-FFF2-40B4-BE49-F238E27FC236}">
                <a16:creationId xmlns:a16="http://schemas.microsoft.com/office/drawing/2014/main" id="{3F5BBFC3-91C8-48D9-A4D4-C18C2069224A}"/>
              </a:ext>
            </a:extLst>
          </p:cNvPr>
          <p:cNvSpPr>
            <a:spLocks noGrp="1"/>
          </p:cNvSpPr>
          <p:nvPr>
            <p:ph idx="1"/>
          </p:nvPr>
        </p:nvSpPr>
        <p:spPr>
          <a:xfrm>
            <a:off x="585644" y="2385635"/>
            <a:ext cx="4953008" cy="3975975"/>
          </a:xfrm>
        </p:spPr>
        <p:txBody>
          <a:bodyPr>
            <a:normAutofit/>
          </a:bodyPr>
          <a:lstStyle/>
          <a:p>
            <a:r>
              <a:rPr lang="en-GB" sz="1800" dirty="0">
                <a:solidFill>
                  <a:schemeClr val="bg1"/>
                </a:solidFill>
                <a:latin typeface="Montserrat" panose="00000500000000000000" pitchFamily="2" charset="0"/>
              </a:rPr>
              <a:t>Cluster analysis is a useful method for examining a posteriori classifications based on shape data (PCA scores)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Hierarchical clustering methodologies are implemented through CLUST()</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dirty="0">
                <a:solidFill>
                  <a:schemeClr val="bg1"/>
                </a:solidFill>
                <a:latin typeface="Montserrat" panose="00000500000000000000" pitchFamily="2" charset="0"/>
              </a:rPr>
              <a:t>These .</a:t>
            </a:r>
            <a:r>
              <a:rPr lang="en-GB" sz="1800" dirty="0" err="1">
                <a:solidFill>
                  <a:schemeClr val="bg1"/>
                </a:solidFill>
                <a:latin typeface="Montserrat" panose="00000500000000000000" pitchFamily="2" charset="0"/>
              </a:rPr>
              <a:t>phylo</a:t>
            </a:r>
            <a:r>
              <a:rPr lang="en-GB" sz="1800" dirty="0">
                <a:solidFill>
                  <a:schemeClr val="bg1"/>
                </a:solidFill>
                <a:latin typeface="Montserrat" panose="00000500000000000000" pitchFamily="2" charset="0"/>
              </a:rPr>
              <a:t> class trees can then be further customised through the ggtree package (a must for anyone interesting in tree-based analyses!)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r>
              <a:rPr lang="en-GB" sz="1800" b="1" dirty="0">
                <a:solidFill>
                  <a:schemeClr val="bg1"/>
                </a:solidFill>
                <a:latin typeface="Montserrat" panose="00000500000000000000" pitchFamily="2" charset="0"/>
              </a:rPr>
              <a:t>Maximum Likelihood</a:t>
            </a:r>
            <a:r>
              <a:rPr lang="en-GB" sz="1800" dirty="0">
                <a:solidFill>
                  <a:schemeClr val="bg1"/>
                </a:solidFill>
                <a:latin typeface="Montserrat" panose="00000500000000000000" pitchFamily="2" charset="0"/>
              </a:rPr>
              <a:t>: an extension of cluster analysis (computer intensive!)</a:t>
            </a:r>
          </a:p>
        </p:txBody>
      </p:sp>
    </p:spTree>
    <p:extLst>
      <p:ext uri="{BB962C8B-B14F-4D97-AF65-F5344CB8AC3E}">
        <p14:creationId xmlns:p14="http://schemas.microsoft.com/office/powerpoint/2010/main" val="1373416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052A9-873F-4901-A5F2-F45F819CBD4D}"/>
              </a:ext>
            </a:extLst>
          </p:cNvPr>
          <p:cNvPicPr>
            <a:picLocks noChangeAspect="1"/>
          </p:cNvPicPr>
          <p:nvPr/>
        </p:nvPicPr>
        <p:blipFill>
          <a:blip r:embed="rId2"/>
          <a:stretch>
            <a:fillRect/>
          </a:stretch>
        </p:blipFill>
        <p:spPr>
          <a:xfrm>
            <a:off x="2233408" y="2275740"/>
            <a:ext cx="7725183" cy="3821810"/>
          </a:xfrm>
          <a:prstGeom prst="rect">
            <a:avLst/>
          </a:prstGeom>
        </p:spPr>
      </p:pic>
      <p:sp>
        <p:nvSpPr>
          <p:cNvPr id="5" name="TextBox 4">
            <a:extLst>
              <a:ext uri="{FF2B5EF4-FFF2-40B4-BE49-F238E27FC236}">
                <a16:creationId xmlns:a16="http://schemas.microsoft.com/office/drawing/2014/main" id="{1CF19F7B-4967-484D-8650-7BA9502622D9}"/>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#6 Cluster analysis</a:t>
            </a:r>
            <a:endParaRPr lang="en-GB" sz="3200" dirty="0">
              <a:solidFill>
                <a:schemeClr val="accent6"/>
              </a:solidFill>
              <a:latin typeface="Montserrat ExtraBold" panose="00000900000000000000" pitchFamily="2" charset="0"/>
            </a:endParaRPr>
          </a:p>
        </p:txBody>
      </p:sp>
      <p:sp>
        <p:nvSpPr>
          <p:cNvPr id="6" name="TextBox 5">
            <a:extLst>
              <a:ext uri="{FF2B5EF4-FFF2-40B4-BE49-F238E27FC236}">
                <a16:creationId xmlns:a16="http://schemas.microsoft.com/office/drawing/2014/main" id="{2D5A214F-E1F7-46EE-9669-3AFDCDFBB459}"/>
              </a:ext>
            </a:extLst>
          </p:cNvPr>
          <p:cNvSpPr txBox="1"/>
          <p:nvPr/>
        </p:nvSpPr>
        <p:spPr>
          <a:xfrm>
            <a:off x="585645" y="1344524"/>
            <a:ext cx="10413279" cy="400110"/>
          </a:xfrm>
          <a:prstGeom prst="rect">
            <a:avLst/>
          </a:prstGeom>
          <a:noFill/>
        </p:spPr>
        <p:txBody>
          <a:bodyPr wrap="square" rtlCol="0">
            <a:spAutoFit/>
          </a:bodyPr>
          <a:lstStyle/>
          <a:p>
            <a:r>
              <a:rPr lang="en-GB" sz="2000" b="1" dirty="0">
                <a:solidFill>
                  <a:schemeClr val="accent6"/>
                </a:solidFill>
                <a:latin typeface="Lucida Console" panose="020B0609040504020204" pitchFamily="49" charset="0"/>
              </a:rPr>
              <a:t>CLUST()</a:t>
            </a:r>
            <a:endParaRPr lang="en-GB" sz="2000" dirty="0">
              <a:solidFill>
                <a:schemeClr val="accent6"/>
              </a:solidFill>
              <a:latin typeface="Lucida Console" panose="020B0609040504020204" pitchFamily="49" charset="0"/>
            </a:endParaRPr>
          </a:p>
        </p:txBody>
      </p:sp>
    </p:spTree>
    <p:extLst>
      <p:ext uri="{BB962C8B-B14F-4D97-AF65-F5344CB8AC3E}">
        <p14:creationId xmlns:p14="http://schemas.microsoft.com/office/powerpoint/2010/main" val="154096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9FE5C8-38A6-4ED9-9876-4C2CBDB81267}"/>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6"/>
                </a:solidFill>
                <a:latin typeface="Montserrat ExtraBold" panose="00000900000000000000" pitchFamily="2" charset="0"/>
              </a:rPr>
              <a:t>Exercise 10: Cluster analysis</a:t>
            </a:r>
          </a:p>
        </p:txBody>
      </p:sp>
      <p:sp>
        <p:nvSpPr>
          <p:cNvPr id="5" name="Content Placeholder 4">
            <a:extLst>
              <a:ext uri="{FF2B5EF4-FFF2-40B4-BE49-F238E27FC236}">
                <a16:creationId xmlns:a16="http://schemas.microsoft.com/office/drawing/2014/main" id="{57016903-E66E-4591-BB87-742237E49309}"/>
              </a:ext>
            </a:extLst>
          </p:cNvPr>
          <p:cNvSpPr>
            <a:spLocks noGrp="1"/>
          </p:cNvSpPr>
          <p:nvPr>
            <p:ph idx="1"/>
          </p:nvPr>
        </p:nvSpPr>
        <p:spPr>
          <a:xfrm>
            <a:off x="985837" y="1960079"/>
            <a:ext cx="5610905" cy="3937484"/>
          </a:xfrm>
        </p:spPr>
        <p:txBody>
          <a:bodyPr>
            <a:normAutofit/>
          </a:bodyPr>
          <a:lstStyle/>
          <a:p>
            <a:r>
              <a:rPr lang="en-GB" sz="1800" dirty="0">
                <a:latin typeface="Montserrat" panose="00000500000000000000" pitchFamily="2" charset="0"/>
              </a:rPr>
              <a:t>Using the </a:t>
            </a:r>
            <a:r>
              <a:rPr lang="en-GB" sz="1800" dirty="0">
                <a:latin typeface="Lucida Console" panose="020B0609040504020204" pitchFamily="49" charset="0"/>
              </a:rPr>
              <a:t>CLUST() </a:t>
            </a:r>
            <a:r>
              <a:rPr lang="en-GB" sz="1800" dirty="0">
                <a:latin typeface="Montserrat" panose="00000500000000000000" pitchFamily="2" charset="0"/>
              </a:rPr>
              <a:t>function produce a </a:t>
            </a:r>
            <a:r>
              <a:rPr lang="en-GB" sz="1800" dirty="0" err="1">
                <a:latin typeface="Montserrat" panose="00000500000000000000" pitchFamily="2" charset="0"/>
              </a:rPr>
              <a:t>phylo</a:t>
            </a:r>
            <a:r>
              <a:rPr lang="en-GB" sz="1800" dirty="0">
                <a:latin typeface="Montserrat" panose="00000500000000000000" pitchFamily="2" charset="0"/>
              </a:rPr>
              <a:t> class object with the following conditions:</a:t>
            </a:r>
          </a:p>
          <a:p>
            <a:pPr lvl="1"/>
            <a:r>
              <a:rPr lang="en-GB" sz="1400" dirty="0">
                <a:latin typeface="Montserrat" panose="00000500000000000000" pitchFamily="2" charset="0"/>
              </a:rPr>
              <a:t>Distance method: “Euclidean”</a:t>
            </a:r>
          </a:p>
          <a:p>
            <a:pPr lvl="1"/>
            <a:r>
              <a:rPr lang="en-GB" sz="1400" dirty="0" err="1">
                <a:latin typeface="Montserrat" panose="00000500000000000000" pitchFamily="2" charset="0"/>
              </a:rPr>
              <a:t>Hclust</a:t>
            </a:r>
            <a:r>
              <a:rPr lang="en-GB" sz="1400" dirty="0">
                <a:latin typeface="Montserrat" panose="00000500000000000000" pitchFamily="2" charset="0"/>
              </a:rPr>
              <a:t> method: “complete”</a:t>
            </a:r>
          </a:p>
          <a:p>
            <a:pPr lvl="1"/>
            <a:r>
              <a:rPr lang="en-GB" sz="1400" dirty="0">
                <a:latin typeface="Montserrat" panose="00000500000000000000" pitchFamily="2" charset="0"/>
              </a:rPr>
              <a:t>Site as a factor</a:t>
            </a:r>
          </a:p>
          <a:p>
            <a:pPr lvl="1"/>
            <a:endParaRPr lang="en-GB" sz="1400" dirty="0">
              <a:latin typeface="Montserrat" panose="00000500000000000000" pitchFamily="2" charset="0"/>
            </a:endParaRPr>
          </a:p>
          <a:p>
            <a:r>
              <a:rPr lang="en-GB" sz="1800" dirty="0">
                <a:latin typeface="Montserrat" panose="00000500000000000000" pitchFamily="2" charset="0"/>
              </a:rPr>
              <a:t>Visualise different tree types (cladogram, phylogram and fan!) and play the visual tools</a:t>
            </a:r>
            <a:br>
              <a:rPr lang="en-GB" sz="1800" dirty="0">
                <a:latin typeface="Montserrat" panose="00000500000000000000" pitchFamily="2" charset="0"/>
              </a:rPr>
            </a:br>
            <a:endParaRPr lang="en-GB" sz="1800" dirty="0">
              <a:latin typeface="Montserrat" panose="00000500000000000000" pitchFamily="2" charset="0"/>
            </a:endParaRPr>
          </a:p>
          <a:p>
            <a:r>
              <a:rPr lang="en-GB" sz="1800" dirty="0">
                <a:latin typeface="Montserrat" panose="00000500000000000000" pitchFamily="2" charset="0"/>
              </a:rPr>
              <a:t>Optional:</a:t>
            </a:r>
          </a:p>
          <a:p>
            <a:pPr lvl="1"/>
            <a:r>
              <a:rPr lang="en-GB" sz="1400" dirty="0">
                <a:latin typeface="Montserrat" panose="00000500000000000000" pitchFamily="2" charset="0"/>
              </a:rPr>
              <a:t>Install ggtree and explore the </a:t>
            </a:r>
            <a:r>
              <a:rPr lang="en-GB" sz="1400" dirty="0" err="1">
                <a:latin typeface="Montserrat" panose="00000500000000000000" pitchFamily="2" charset="0"/>
              </a:rPr>
              <a:t>phylo</a:t>
            </a:r>
            <a:r>
              <a:rPr lang="en-GB" sz="1400" dirty="0">
                <a:latin typeface="Montserrat" panose="00000500000000000000" pitchFamily="2" charset="0"/>
              </a:rPr>
              <a:t> class object</a:t>
            </a:r>
          </a:p>
          <a:p>
            <a:pPr lvl="1"/>
            <a:r>
              <a:rPr lang="en-GB" sz="1400" dirty="0">
                <a:latin typeface="Montserrat" panose="00000500000000000000" pitchFamily="2" charset="0"/>
              </a:rPr>
              <a:t>Experiment with the </a:t>
            </a:r>
            <a:r>
              <a:rPr lang="en-GB" sz="1400" dirty="0">
                <a:latin typeface="Lucida Console" panose="020B0609040504020204" pitchFamily="49" charset="0"/>
              </a:rPr>
              <a:t>KMEANS() </a:t>
            </a:r>
            <a:r>
              <a:rPr lang="en-GB" sz="1400" dirty="0">
                <a:latin typeface="Montserrat" panose="00000500000000000000" pitchFamily="2" charset="0"/>
              </a:rPr>
              <a:t>function</a:t>
            </a:r>
            <a:br>
              <a:rPr lang="en-GB" sz="1400" dirty="0">
                <a:latin typeface="Montserrat" panose="00000500000000000000" pitchFamily="2" charset="0"/>
              </a:rPr>
            </a:br>
            <a:endParaRPr lang="en-GB" sz="1400" dirty="0">
              <a:latin typeface="Montserrat" panose="00000500000000000000" pitchFamily="2" charset="0"/>
            </a:endParaRPr>
          </a:p>
          <a:p>
            <a:pPr marL="0" indent="0">
              <a:buNone/>
            </a:pPr>
            <a:endParaRPr lang="en-GB" sz="1800" dirty="0">
              <a:latin typeface="Montserrat" panose="00000500000000000000" pitchFamily="2" charset="0"/>
            </a:endParaRPr>
          </a:p>
          <a:p>
            <a:endParaRPr lang="en-GB" sz="1800" dirty="0">
              <a:latin typeface="Montserrat" panose="00000500000000000000" pitchFamily="2" charset="0"/>
            </a:endParaRPr>
          </a:p>
        </p:txBody>
      </p:sp>
      <p:pic>
        <p:nvPicPr>
          <p:cNvPr id="2" name="Picture 1">
            <a:extLst>
              <a:ext uri="{FF2B5EF4-FFF2-40B4-BE49-F238E27FC236}">
                <a16:creationId xmlns:a16="http://schemas.microsoft.com/office/drawing/2014/main" id="{7791879A-3C4A-49E9-818D-FC36A39CCB47}"/>
              </a:ext>
            </a:extLst>
          </p:cNvPr>
          <p:cNvPicPr>
            <a:picLocks noChangeAspect="1"/>
          </p:cNvPicPr>
          <p:nvPr/>
        </p:nvPicPr>
        <p:blipFill>
          <a:blip r:embed="rId2"/>
          <a:stretch>
            <a:fillRect/>
          </a:stretch>
        </p:blipFill>
        <p:spPr>
          <a:xfrm>
            <a:off x="7419704" y="1870843"/>
            <a:ext cx="4421368" cy="3116313"/>
          </a:xfrm>
          <a:prstGeom prst="rect">
            <a:avLst/>
          </a:prstGeom>
        </p:spPr>
      </p:pic>
    </p:spTree>
    <p:extLst>
      <p:ext uri="{BB962C8B-B14F-4D97-AF65-F5344CB8AC3E}">
        <p14:creationId xmlns:p14="http://schemas.microsoft.com/office/powerpoint/2010/main" val="5162951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93EFA17-2932-47FF-9695-179EEAE565F9}"/>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6"/>
                </a:solidFill>
                <a:latin typeface="Montserrat SemiBold" panose="00000700000000000000" pitchFamily="2" charset="0"/>
              </a:rPr>
              <a:t>Format for the two-day workshop…</a:t>
            </a:r>
          </a:p>
        </p:txBody>
      </p:sp>
      <p:sp>
        <p:nvSpPr>
          <p:cNvPr id="11" name="Rectangle 10">
            <a:extLst>
              <a:ext uri="{FF2B5EF4-FFF2-40B4-BE49-F238E27FC236}">
                <a16:creationId xmlns:a16="http://schemas.microsoft.com/office/drawing/2014/main" id="{9AEA8392-82ED-4596-BEF2-0320B386AA19}"/>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strike="sngStrike" dirty="0">
                <a:latin typeface="Montserrat" panose="00000500000000000000" pitchFamily="2" charset="0"/>
              </a:rPr>
              <a:t>• Procrustes Superimposition</a:t>
            </a:r>
            <a:br>
              <a:rPr lang="en-GB" sz="1200" strike="sngStrike" dirty="0">
                <a:latin typeface="Montserrat" panose="00000500000000000000" pitchFamily="2" charset="0"/>
              </a:rPr>
            </a:br>
            <a:r>
              <a:rPr lang="en-GB" sz="1200" strike="sngStrike" dirty="0">
                <a:latin typeface="Montserrat" panose="00000500000000000000" pitchFamily="2" charset="0"/>
              </a:rPr>
              <a:t>• Other imposition methods (e.g. Resistant Fit)</a:t>
            </a:r>
            <a:br>
              <a:rPr lang="en-GB" sz="1200" dirty="0">
                <a:latin typeface="Montserrat" panose="00000500000000000000" pitchFamily="2" charset="0"/>
              </a:rPr>
            </a:br>
            <a:r>
              <a:rPr lang="en-GB" sz="1200" strike="sngStrike"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strike="sngStrike"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1966967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36141B-67A1-4506-A787-BC8631DF0A38}"/>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a:extLst>
              <a:ext uri="{FF2B5EF4-FFF2-40B4-BE49-F238E27FC236}">
                <a16:creationId xmlns:a16="http://schemas.microsoft.com/office/drawing/2014/main" id="{BE3DA0BB-E553-4739-BD50-C106754C68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6537" y="2077429"/>
            <a:ext cx="3378926" cy="2703141"/>
          </a:xfrm>
          <a:prstGeom prst="rect">
            <a:avLst/>
          </a:prstGeom>
        </p:spPr>
      </p:pic>
    </p:spTree>
    <p:extLst>
      <p:ext uri="{BB962C8B-B14F-4D97-AF65-F5344CB8AC3E}">
        <p14:creationId xmlns:p14="http://schemas.microsoft.com/office/powerpoint/2010/main" val="940799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663E28-FD59-41CA-9787-B9B2318F068F}"/>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954E0D98-8A0D-4012-B2B9-8740D2AA3426}"/>
              </a:ext>
            </a:extLst>
          </p:cNvPr>
          <p:cNvSpPr>
            <a:spLocks noGrp="1"/>
          </p:cNvSpPr>
          <p:nvPr>
            <p:ph type="title"/>
          </p:nvPr>
        </p:nvSpPr>
        <p:spPr>
          <a:xfrm>
            <a:off x="838200" y="5321028"/>
            <a:ext cx="10515600" cy="1325563"/>
          </a:xfrm>
        </p:spPr>
        <p:txBody>
          <a:bodyPr>
            <a:normAutofit/>
          </a:bodyPr>
          <a:lstStyle/>
          <a:p>
            <a:r>
              <a:rPr lang="en-GB" sz="4800" b="1" dirty="0">
                <a:solidFill>
                  <a:schemeClr val="bg1"/>
                </a:solidFill>
                <a:latin typeface="Montserrat SemiBold" panose="00000700000000000000" pitchFamily="2" charset="0"/>
              </a:rPr>
              <a:t>Day Two…</a:t>
            </a:r>
          </a:p>
        </p:txBody>
      </p:sp>
    </p:spTree>
    <p:extLst>
      <p:ext uri="{BB962C8B-B14F-4D97-AF65-F5344CB8AC3E}">
        <p14:creationId xmlns:p14="http://schemas.microsoft.com/office/powerpoint/2010/main" val="1220112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93EFA17-2932-47FF-9695-179EEAE565F9}"/>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2"/>
                </a:solidFill>
                <a:latin typeface="Montserrat SemiBold" panose="00000700000000000000" pitchFamily="2" charset="0"/>
              </a:rPr>
              <a:t>Format for the two-day workshop…</a:t>
            </a:r>
          </a:p>
        </p:txBody>
      </p:sp>
      <p:sp>
        <p:nvSpPr>
          <p:cNvPr id="11" name="Rectangle 10">
            <a:extLst>
              <a:ext uri="{FF2B5EF4-FFF2-40B4-BE49-F238E27FC236}">
                <a16:creationId xmlns:a16="http://schemas.microsoft.com/office/drawing/2014/main" id="{9AEA8392-82ED-4596-BEF2-0320B386AA19}"/>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strike="sngStrike" dirty="0">
                <a:latin typeface="Montserrat" panose="00000500000000000000" pitchFamily="2" charset="0"/>
              </a:rPr>
              <a:t>• Procrustes Superimposition</a:t>
            </a:r>
            <a:br>
              <a:rPr lang="en-GB" sz="1200" strike="sngStrike" dirty="0">
                <a:latin typeface="Montserrat" panose="00000500000000000000" pitchFamily="2" charset="0"/>
              </a:rPr>
            </a:br>
            <a:r>
              <a:rPr lang="en-GB" sz="1200" strike="sngStrike" dirty="0">
                <a:latin typeface="Montserrat" panose="00000500000000000000" pitchFamily="2" charset="0"/>
              </a:rPr>
              <a:t>• Other imposition methods (e.g. Resistant Fit)</a:t>
            </a:r>
            <a:br>
              <a:rPr lang="en-GB" sz="1200" dirty="0">
                <a:latin typeface="Montserrat" panose="00000500000000000000" pitchFamily="2" charset="0"/>
              </a:rPr>
            </a:br>
            <a:r>
              <a:rPr lang="en-GB" sz="1200" strike="sngStrike"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strike="sngStrike"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Acquiring outline data in R</a:t>
            </a:r>
            <a:br>
              <a:rPr lang="en-GB" sz="1200" dirty="0">
                <a:latin typeface="Montserrat" panose="00000500000000000000" pitchFamily="2" charset="0"/>
              </a:rPr>
            </a:br>
            <a:r>
              <a:rPr lang="en-GB" sz="1200" dirty="0">
                <a:latin typeface="Montserrat" panose="00000500000000000000" pitchFamily="2" charset="0"/>
              </a:rPr>
              <a:t>• Fourier Analysis (principles)</a:t>
            </a:r>
            <a:br>
              <a:rPr lang="en-GB" sz="1200" dirty="0">
                <a:latin typeface="Montserrat" panose="00000500000000000000" pitchFamily="2" charset="0"/>
              </a:rPr>
            </a:br>
            <a:r>
              <a:rPr lang="en-GB" sz="1200" dirty="0">
                <a:latin typeface="Montserrat" panose="00000500000000000000" pitchFamily="2" charset="0"/>
              </a:rPr>
              <a:t>• Elliptic Fourier Analysis</a:t>
            </a:r>
          </a:p>
          <a:p>
            <a:r>
              <a:rPr lang="en-GB" sz="1200" dirty="0">
                <a:latin typeface="Montserrat" panose="00000500000000000000" pitchFamily="2" charset="0"/>
              </a:rPr>
              <a:t>• Variants of Fourier Analysis</a:t>
            </a:r>
            <a:br>
              <a:rPr lang="en-GB" sz="1200" dirty="0">
                <a:latin typeface="Montserrat" panose="00000500000000000000" pitchFamily="2" charset="0"/>
              </a:rPr>
            </a:br>
            <a:r>
              <a:rPr lang="en-GB" sz="1200"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2088726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9F3A8-B612-4A4F-BC6B-D90A1169C64B}"/>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accent2"/>
                </a:solidFill>
                <a:latin typeface="Montserrat ExtraBold" panose="00000900000000000000" pitchFamily="2" charset="0"/>
              </a:rPr>
              <a:t>Outline analysis</a:t>
            </a:r>
          </a:p>
        </p:txBody>
      </p:sp>
      <p:sp>
        <p:nvSpPr>
          <p:cNvPr id="5" name="Content Placeholder 4">
            <a:extLst>
              <a:ext uri="{FF2B5EF4-FFF2-40B4-BE49-F238E27FC236}">
                <a16:creationId xmlns:a16="http://schemas.microsoft.com/office/drawing/2014/main" id="{24F60E41-EC48-425A-9C4F-842574EB2BB3}"/>
              </a:ext>
            </a:extLst>
          </p:cNvPr>
          <p:cNvSpPr>
            <a:spLocks noGrp="1"/>
          </p:cNvSpPr>
          <p:nvPr>
            <p:ph idx="1"/>
          </p:nvPr>
        </p:nvSpPr>
        <p:spPr>
          <a:xfrm>
            <a:off x="985837" y="1960079"/>
            <a:ext cx="10013087" cy="3937484"/>
          </a:xfrm>
        </p:spPr>
        <p:txBody>
          <a:bodyPr>
            <a:normAutofit/>
          </a:bodyPr>
          <a:lstStyle/>
          <a:p>
            <a:pPr marL="342900" lvl="0" indent="-342900" fontAlgn="base">
              <a:lnSpc>
                <a:spcPct val="99000"/>
              </a:lnSpc>
              <a:spcBef>
                <a:spcPts val="600"/>
              </a:spcBef>
              <a:spcAft>
                <a:spcPct val="0"/>
              </a:spcAft>
              <a:buClr>
                <a:srgbClr val="000000"/>
              </a:buClr>
              <a:buSzPct val="100000"/>
            </a:pPr>
            <a:r>
              <a:rPr lang="en-GB" sz="1800" b="1" kern="0" dirty="0">
                <a:solidFill>
                  <a:schemeClr val="accent2"/>
                </a:solidFill>
                <a:latin typeface="Montserrat" panose="00000500000000000000" pitchFamily="2" charset="0"/>
              </a:rPr>
              <a:t>Outline coordinates</a:t>
            </a:r>
            <a:r>
              <a:rPr lang="en-GB" sz="1800" b="1" kern="0" dirty="0">
                <a:solidFill>
                  <a:srgbClr val="000000"/>
                </a:solidFill>
                <a:latin typeface="Montserrat" panose="00000500000000000000" pitchFamily="2" charset="0"/>
              </a:rPr>
              <a:t>: </a:t>
            </a:r>
            <a:r>
              <a:rPr lang="en-GB" sz="1800" kern="0" dirty="0">
                <a:solidFill>
                  <a:srgbClr val="000000"/>
                </a:solidFill>
                <a:latin typeface="Montserrat" panose="00000500000000000000" pitchFamily="2" charset="0"/>
              </a:rPr>
              <a:t>XY coordinates along an open or closed curve</a:t>
            </a:r>
            <a:br>
              <a:rPr lang="en-GB" sz="1800" kern="0" dirty="0">
                <a:solidFill>
                  <a:srgbClr val="000000"/>
                </a:solidFill>
                <a:latin typeface="Montserrat" panose="00000500000000000000" pitchFamily="2" charset="0"/>
              </a:rPr>
            </a:br>
            <a:endParaRPr lang="en-GB" sz="1800" kern="0" dirty="0">
              <a:solidFill>
                <a:srgbClr val="000000"/>
              </a:solidFill>
              <a:latin typeface="Montserrat" panose="00000500000000000000" pitchFamily="2" charset="0"/>
            </a:endParaRPr>
          </a:p>
          <a:p>
            <a:pPr marL="342900" lvl="0" indent="-342900" fontAlgn="base">
              <a:lnSpc>
                <a:spcPct val="99000"/>
              </a:lnSpc>
              <a:spcBef>
                <a:spcPts val="600"/>
              </a:spcBef>
              <a:spcAft>
                <a:spcPct val="0"/>
              </a:spcAft>
              <a:buClr>
                <a:srgbClr val="000000"/>
              </a:buClr>
              <a:buSzPct val="100000"/>
            </a:pPr>
            <a:r>
              <a:rPr lang="en-GB" sz="1800" kern="0" dirty="0">
                <a:solidFill>
                  <a:srgbClr val="000000"/>
                </a:solidFill>
                <a:latin typeface="Montserrat" panose="00000500000000000000" pitchFamily="2" charset="0"/>
              </a:rPr>
              <a:t>Useful for structures which are comparable in a geometric sense but where individual homologous landmarks are difficult to pinpoint e.g. tooth perimeters</a:t>
            </a:r>
            <a:br>
              <a:rPr lang="en-GB" sz="1800" kern="0" dirty="0">
                <a:solidFill>
                  <a:srgbClr val="000000"/>
                </a:solidFill>
                <a:latin typeface="Montserrat" panose="00000500000000000000" pitchFamily="2" charset="0"/>
              </a:rPr>
            </a:br>
            <a:endParaRPr lang="en-GB" sz="1800" kern="0" dirty="0">
              <a:solidFill>
                <a:srgbClr val="000000"/>
              </a:solidFill>
              <a:latin typeface="Montserrat" panose="00000500000000000000" pitchFamily="2" charset="0"/>
            </a:endParaRPr>
          </a:p>
          <a:p>
            <a:pPr marL="342900" lvl="0" indent="-342900" fontAlgn="base">
              <a:lnSpc>
                <a:spcPct val="99000"/>
              </a:lnSpc>
              <a:spcBef>
                <a:spcPts val="600"/>
              </a:spcBef>
              <a:spcAft>
                <a:spcPct val="0"/>
              </a:spcAft>
              <a:buClr>
                <a:srgbClr val="000000"/>
              </a:buClr>
              <a:buSzPct val="100000"/>
            </a:pPr>
            <a:r>
              <a:rPr lang="en-GB" sz="1800" kern="0" dirty="0">
                <a:solidFill>
                  <a:srgbClr val="000000"/>
                </a:solidFill>
                <a:latin typeface="Montserrat" panose="00000500000000000000" pitchFamily="2" charset="0"/>
              </a:rPr>
              <a:t>Three main types of outline or curve analysis:</a:t>
            </a:r>
          </a:p>
          <a:p>
            <a:pPr marL="774900" lvl="1" indent="-342900" fontAlgn="base">
              <a:lnSpc>
                <a:spcPct val="99000"/>
              </a:lnSpc>
              <a:spcBef>
                <a:spcPts val="600"/>
              </a:spcBef>
              <a:spcAft>
                <a:spcPct val="0"/>
              </a:spcAft>
              <a:buClr>
                <a:srgbClr val="000000"/>
              </a:buClr>
              <a:buSzPct val="100000"/>
            </a:pPr>
            <a:r>
              <a:rPr lang="en-GB" sz="1800" b="1" kern="0" dirty="0" err="1">
                <a:solidFill>
                  <a:schemeClr val="accent2"/>
                </a:solidFill>
                <a:latin typeface="Montserrat" panose="00000500000000000000" pitchFamily="2" charset="0"/>
              </a:rPr>
              <a:t>Semilandmark</a:t>
            </a:r>
            <a:r>
              <a:rPr lang="en-GB" sz="1800" b="1" kern="0" dirty="0">
                <a:solidFill>
                  <a:schemeClr val="accent2"/>
                </a:solidFill>
                <a:latin typeface="Montserrat" panose="00000500000000000000" pitchFamily="2" charset="0"/>
              </a:rPr>
              <a:t> analysis</a:t>
            </a:r>
          </a:p>
          <a:p>
            <a:pPr marL="774900" lvl="1" indent="-342900" fontAlgn="base">
              <a:lnSpc>
                <a:spcPct val="99000"/>
              </a:lnSpc>
              <a:spcBef>
                <a:spcPts val="600"/>
              </a:spcBef>
              <a:spcAft>
                <a:spcPct val="0"/>
              </a:spcAft>
              <a:buClr>
                <a:srgbClr val="000000"/>
              </a:buClr>
              <a:buSzPct val="100000"/>
            </a:pPr>
            <a:r>
              <a:rPr lang="en-GB" sz="1800" b="1" kern="0" dirty="0">
                <a:solidFill>
                  <a:schemeClr val="accent2"/>
                </a:solidFill>
                <a:latin typeface="Montserrat" panose="00000500000000000000" pitchFamily="2" charset="0"/>
              </a:rPr>
              <a:t>Eigenshape analysis </a:t>
            </a:r>
            <a:r>
              <a:rPr lang="en-GB" sz="1800" kern="0" dirty="0">
                <a:solidFill>
                  <a:srgbClr val="000000"/>
                </a:solidFill>
                <a:latin typeface="Montserrat" panose="00000500000000000000" pitchFamily="2" charset="0"/>
              </a:rPr>
              <a:t>(not as widely used)</a:t>
            </a:r>
          </a:p>
          <a:p>
            <a:pPr marL="774900" lvl="1" indent="-342900" fontAlgn="base">
              <a:lnSpc>
                <a:spcPct val="99000"/>
              </a:lnSpc>
              <a:spcBef>
                <a:spcPts val="600"/>
              </a:spcBef>
              <a:spcAft>
                <a:spcPct val="0"/>
              </a:spcAft>
              <a:buClr>
                <a:srgbClr val="000000"/>
              </a:buClr>
              <a:buSzPct val="100000"/>
            </a:pPr>
            <a:r>
              <a:rPr lang="en-GB" sz="1800" b="1" kern="0" dirty="0">
                <a:solidFill>
                  <a:schemeClr val="accent2"/>
                </a:solidFill>
                <a:latin typeface="Montserrat" panose="00000500000000000000" pitchFamily="2" charset="0"/>
              </a:rPr>
              <a:t>Fourier-based analyses (EFA/RFA/DCT)</a:t>
            </a:r>
          </a:p>
        </p:txBody>
      </p:sp>
      <p:cxnSp>
        <p:nvCxnSpPr>
          <p:cNvPr id="6" name="Straight Connector 5">
            <a:extLst>
              <a:ext uri="{FF2B5EF4-FFF2-40B4-BE49-F238E27FC236}">
                <a16:creationId xmlns:a16="http://schemas.microsoft.com/office/drawing/2014/main" id="{ECAE6F07-D45D-4156-960E-5A4B615F6366}"/>
              </a:ext>
            </a:extLst>
          </p:cNvPr>
          <p:cNvCxnSpPr>
            <a:cxnSpLocks/>
          </p:cNvCxnSpPr>
          <p:nvPr/>
        </p:nvCxnSpPr>
        <p:spPr>
          <a:xfrm>
            <a:off x="522514" y="6374674"/>
            <a:ext cx="11168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28FC53F-0E8D-4942-B12B-035059C1403B}"/>
              </a:ext>
            </a:extLst>
          </p:cNvPr>
          <p:cNvSpPr/>
          <p:nvPr/>
        </p:nvSpPr>
        <p:spPr>
          <a:xfrm>
            <a:off x="305889"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A2DB86FC-F0C8-4E96-9530-BACA0BEF23FD}"/>
              </a:ext>
            </a:extLst>
          </p:cNvPr>
          <p:cNvSpPr/>
          <p:nvPr/>
        </p:nvSpPr>
        <p:spPr>
          <a:xfrm>
            <a:off x="11479711"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209984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AE6F07-D45D-4156-960E-5A4B615F6366}"/>
              </a:ext>
            </a:extLst>
          </p:cNvPr>
          <p:cNvCxnSpPr>
            <a:cxnSpLocks/>
          </p:cNvCxnSpPr>
          <p:nvPr/>
        </p:nvCxnSpPr>
        <p:spPr>
          <a:xfrm>
            <a:off x="522514" y="6374674"/>
            <a:ext cx="11168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28FC53F-0E8D-4942-B12B-035059C1403B}"/>
              </a:ext>
            </a:extLst>
          </p:cNvPr>
          <p:cNvSpPr/>
          <p:nvPr/>
        </p:nvSpPr>
        <p:spPr>
          <a:xfrm>
            <a:off x="305889"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A2DB86FC-F0C8-4E96-9530-BACA0BEF23FD}"/>
              </a:ext>
            </a:extLst>
          </p:cNvPr>
          <p:cNvSpPr/>
          <p:nvPr/>
        </p:nvSpPr>
        <p:spPr>
          <a:xfrm>
            <a:off x="11479711"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2E268B5-80FD-4B39-89AB-6D29F6B85BD5}"/>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accent2"/>
                </a:solidFill>
                <a:latin typeface="Montserrat ExtraBold" panose="00000900000000000000" pitchFamily="2" charset="0"/>
              </a:rPr>
              <a:t>About the data used in outline analysis</a:t>
            </a:r>
          </a:p>
        </p:txBody>
      </p:sp>
      <p:sp>
        <p:nvSpPr>
          <p:cNvPr id="10" name="Content Placeholder 4">
            <a:extLst>
              <a:ext uri="{FF2B5EF4-FFF2-40B4-BE49-F238E27FC236}">
                <a16:creationId xmlns:a16="http://schemas.microsoft.com/office/drawing/2014/main" id="{977A510F-7432-4011-B651-0537062C4FD7}"/>
              </a:ext>
            </a:extLst>
          </p:cNvPr>
          <p:cNvSpPr>
            <a:spLocks noGrp="1"/>
          </p:cNvSpPr>
          <p:nvPr>
            <p:ph idx="1"/>
          </p:nvPr>
        </p:nvSpPr>
        <p:spPr>
          <a:xfrm>
            <a:off x="985837" y="1960079"/>
            <a:ext cx="11018929" cy="3937484"/>
          </a:xfrm>
        </p:spPr>
        <p:txBody>
          <a:bodyPr>
            <a:normAutofit/>
          </a:bodyPr>
          <a:lstStyle/>
          <a:p>
            <a:pPr marL="342900" indent="-342900"/>
            <a:r>
              <a:rPr lang="en-GB" sz="2000" dirty="0">
                <a:latin typeface="Montserrat" panose="00000500000000000000" pitchFamily="2" charset="0"/>
              </a:rPr>
              <a:t>For</a:t>
            </a:r>
            <a:r>
              <a:rPr lang="en-GB" sz="2000" dirty="0">
                <a:solidFill>
                  <a:schemeClr val="accent2"/>
                </a:solidFill>
                <a:latin typeface="Montserrat" panose="00000500000000000000" pitchFamily="2" charset="0"/>
              </a:rPr>
              <a:t> </a:t>
            </a:r>
            <a:r>
              <a:rPr lang="en-GB" sz="2000" b="1" dirty="0" err="1">
                <a:solidFill>
                  <a:schemeClr val="accent2"/>
                </a:solidFill>
                <a:latin typeface="Montserrat" panose="00000500000000000000" pitchFamily="2" charset="0"/>
              </a:rPr>
              <a:t>semilandmark</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analysis</a:t>
            </a:r>
            <a:r>
              <a:rPr lang="en-GB" sz="2000" dirty="0">
                <a:solidFill>
                  <a:schemeClr val="accent2"/>
                </a:solidFill>
                <a:latin typeface="Montserrat" panose="00000500000000000000" pitchFamily="2" charset="0"/>
              </a:rPr>
              <a:t> </a:t>
            </a:r>
            <a:r>
              <a:rPr lang="en-GB" sz="2000" b="1" dirty="0">
                <a:solidFill>
                  <a:schemeClr val="accent2"/>
                </a:solidFill>
                <a:latin typeface="Montserrat" panose="00000500000000000000" pitchFamily="2" charset="0"/>
              </a:rPr>
              <a:t>we need the same </a:t>
            </a:r>
            <a:r>
              <a:rPr lang="en-GB" sz="2000" dirty="0">
                <a:latin typeface="Montserrat" panose="00000500000000000000" pitchFamily="2" charset="0"/>
              </a:rPr>
              <a:t>amount</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of</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points</a:t>
            </a:r>
            <a:br>
              <a:rPr lang="en-GB" sz="2000" dirty="0">
                <a:latin typeface="Montserrat" panose="00000500000000000000" pitchFamily="2" charset="0"/>
              </a:rPr>
            </a:br>
            <a:r>
              <a:rPr lang="en-GB" sz="2000" dirty="0">
                <a:latin typeface="Montserrat" panose="00000500000000000000" pitchFamily="2" charset="0"/>
              </a:rPr>
              <a:t>(the process is the same as with landmark analysis)</a:t>
            </a:r>
          </a:p>
          <a:p>
            <a:pPr marL="342900" indent="-342900"/>
            <a:r>
              <a:rPr lang="en-GB" sz="2000" dirty="0">
                <a:latin typeface="Montserrat" panose="00000500000000000000" pitchFamily="2" charset="0"/>
              </a:rPr>
              <a:t>For</a:t>
            </a:r>
            <a:r>
              <a:rPr lang="en-GB" sz="2000" dirty="0">
                <a:solidFill>
                  <a:schemeClr val="accent2"/>
                </a:solidFill>
                <a:latin typeface="Montserrat" panose="00000500000000000000" pitchFamily="2" charset="0"/>
              </a:rPr>
              <a:t> </a:t>
            </a:r>
            <a:r>
              <a:rPr lang="en-GB" sz="2000" b="1" dirty="0">
                <a:solidFill>
                  <a:schemeClr val="accent2"/>
                </a:solidFill>
                <a:latin typeface="Montserrat" panose="00000500000000000000" pitchFamily="2" charset="0"/>
              </a:rPr>
              <a:t>Fourier-based</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analysis</a:t>
            </a:r>
            <a:r>
              <a:rPr lang="en-GB" sz="2000" dirty="0">
                <a:solidFill>
                  <a:schemeClr val="accent2"/>
                </a:solidFill>
                <a:latin typeface="Montserrat" panose="00000500000000000000" pitchFamily="2" charset="0"/>
              </a:rPr>
              <a:t> </a:t>
            </a:r>
            <a:r>
              <a:rPr lang="en-GB" sz="2000" b="1" dirty="0">
                <a:solidFill>
                  <a:schemeClr val="accent2"/>
                </a:solidFill>
                <a:latin typeface="Montserrat" panose="00000500000000000000" pitchFamily="2" charset="0"/>
              </a:rPr>
              <a:t>we do not need the same </a:t>
            </a:r>
            <a:r>
              <a:rPr lang="en-GB" sz="2000" dirty="0">
                <a:latin typeface="Montserrat" panose="00000500000000000000" pitchFamily="2" charset="0"/>
              </a:rPr>
              <a:t>amount</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of</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points</a:t>
            </a:r>
            <a:br>
              <a:rPr lang="en-GB" sz="2000" dirty="0">
                <a:solidFill>
                  <a:schemeClr val="accent2"/>
                </a:solidFill>
                <a:latin typeface="Montserrat" panose="00000500000000000000" pitchFamily="2" charset="0"/>
              </a:rPr>
            </a:br>
            <a:endParaRPr lang="en-GB" sz="2000" dirty="0">
              <a:solidFill>
                <a:schemeClr val="accent2"/>
              </a:solidFill>
              <a:latin typeface="Montserrat" panose="00000500000000000000" pitchFamily="2" charset="0"/>
            </a:endParaRPr>
          </a:p>
          <a:p>
            <a:pPr marL="342900" indent="-342900"/>
            <a:r>
              <a:rPr lang="en-GB" sz="2000" dirty="0">
                <a:latin typeface="Montserrat" panose="00000500000000000000" pitchFamily="2" charset="0"/>
              </a:rPr>
              <a:t>For</a:t>
            </a:r>
            <a:r>
              <a:rPr lang="en-GB" sz="2000" dirty="0">
                <a:solidFill>
                  <a:schemeClr val="accent2"/>
                </a:solidFill>
                <a:latin typeface="Montserrat" panose="00000500000000000000" pitchFamily="2" charset="0"/>
              </a:rPr>
              <a:t> </a:t>
            </a:r>
            <a:r>
              <a:rPr lang="en-GB" sz="2000" dirty="0" err="1">
                <a:latin typeface="Montserrat" panose="00000500000000000000" pitchFamily="2" charset="0"/>
              </a:rPr>
              <a:t>semilandmark</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analysis</a:t>
            </a:r>
            <a:r>
              <a:rPr lang="en-GB" sz="2000" dirty="0">
                <a:solidFill>
                  <a:schemeClr val="accent2"/>
                </a:solidFill>
                <a:latin typeface="Montserrat" panose="00000500000000000000" pitchFamily="2" charset="0"/>
              </a:rPr>
              <a:t> </a:t>
            </a:r>
            <a:r>
              <a:rPr lang="en-GB" sz="2000" b="1" dirty="0">
                <a:solidFill>
                  <a:schemeClr val="accent2"/>
                </a:solidFill>
                <a:latin typeface="Montserrat" panose="00000500000000000000" pitchFamily="2" charset="0"/>
              </a:rPr>
              <a:t>we need to start </a:t>
            </a:r>
            <a:r>
              <a:rPr lang="en-GB" sz="2000" dirty="0">
                <a:latin typeface="Montserrat" panose="00000500000000000000" pitchFamily="2" charset="0"/>
              </a:rPr>
              <a:t>at</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exactly</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the</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same</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position</a:t>
            </a:r>
            <a:r>
              <a:rPr lang="en-GB" sz="2000" dirty="0">
                <a:solidFill>
                  <a:schemeClr val="accent2"/>
                </a:solidFill>
                <a:latin typeface="Montserrat" panose="00000500000000000000" pitchFamily="2" charset="0"/>
              </a:rPr>
              <a:t> </a:t>
            </a:r>
          </a:p>
          <a:p>
            <a:pPr marL="342900" indent="-342900"/>
            <a:r>
              <a:rPr lang="en-GB" sz="2000" dirty="0">
                <a:latin typeface="Montserrat" panose="00000500000000000000" pitchFamily="2" charset="0"/>
              </a:rPr>
              <a:t>For</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Fourier-based</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analysis</a:t>
            </a:r>
            <a:r>
              <a:rPr lang="en-GB" sz="2000" dirty="0">
                <a:solidFill>
                  <a:schemeClr val="accent2"/>
                </a:solidFill>
                <a:latin typeface="Montserrat" panose="00000500000000000000" pitchFamily="2" charset="0"/>
              </a:rPr>
              <a:t> </a:t>
            </a:r>
            <a:r>
              <a:rPr lang="en-GB" sz="2000" b="1" dirty="0">
                <a:solidFill>
                  <a:schemeClr val="accent2"/>
                </a:solidFill>
                <a:latin typeface="Montserrat" panose="00000500000000000000" pitchFamily="2" charset="0"/>
              </a:rPr>
              <a:t>we do not need to start </a:t>
            </a:r>
            <a:r>
              <a:rPr lang="en-GB" sz="2000" dirty="0">
                <a:latin typeface="Montserrat" panose="00000500000000000000" pitchFamily="2" charset="0"/>
              </a:rPr>
              <a:t>at</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exactly</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the</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same</a:t>
            </a:r>
            <a:r>
              <a:rPr lang="en-GB" sz="2000" dirty="0">
                <a:solidFill>
                  <a:schemeClr val="accent2"/>
                </a:solidFill>
                <a:latin typeface="Montserrat" panose="00000500000000000000" pitchFamily="2" charset="0"/>
              </a:rPr>
              <a:t> </a:t>
            </a:r>
            <a:r>
              <a:rPr lang="en-GB" sz="2000" dirty="0">
                <a:latin typeface="Montserrat" panose="00000500000000000000" pitchFamily="2" charset="0"/>
              </a:rPr>
              <a:t>position</a:t>
            </a:r>
            <a:endParaRPr lang="en-GB" sz="2000" dirty="0">
              <a:solidFill>
                <a:schemeClr val="accent2"/>
              </a:solidFill>
              <a:latin typeface="Montserrat" panose="00000500000000000000" pitchFamily="2" charset="0"/>
            </a:endParaRPr>
          </a:p>
        </p:txBody>
      </p:sp>
    </p:spTree>
    <p:extLst>
      <p:ext uri="{BB962C8B-B14F-4D97-AF65-F5344CB8AC3E}">
        <p14:creationId xmlns:p14="http://schemas.microsoft.com/office/powerpoint/2010/main" val="1904773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AE6F07-D45D-4156-960E-5A4B615F6366}"/>
              </a:ext>
            </a:extLst>
          </p:cNvPr>
          <p:cNvCxnSpPr>
            <a:cxnSpLocks/>
          </p:cNvCxnSpPr>
          <p:nvPr/>
        </p:nvCxnSpPr>
        <p:spPr>
          <a:xfrm>
            <a:off x="522514" y="6374674"/>
            <a:ext cx="11168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28FC53F-0E8D-4942-B12B-035059C1403B}"/>
              </a:ext>
            </a:extLst>
          </p:cNvPr>
          <p:cNvSpPr/>
          <p:nvPr/>
        </p:nvSpPr>
        <p:spPr>
          <a:xfrm>
            <a:off x="305889"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A2DB86FC-F0C8-4E96-9530-BACA0BEF23FD}"/>
              </a:ext>
            </a:extLst>
          </p:cNvPr>
          <p:cNvSpPr/>
          <p:nvPr/>
        </p:nvSpPr>
        <p:spPr>
          <a:xfrm>
            <a:off x="11479711" y="6176963"/>
            <a:ext cx="406400" cy="406400"/>
          </a:xfrm>
          <a:prstGeom prst="ellipse">
            <a:avLst/>
          </a:prstGeom>
          <a:solidFill>
            <a:schemeClr val="bg1"/>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2E268B5-80FD-4B39-89AB-6D29F6B85BD5}"/>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accent2"/>
                </a:solidFill>
                <a:latin typeface="Montserrat ExtraBold" panose="00000900000000000000" pitchFamily="2" charset="0"/>
              </a:rPr>
              <a:t>Landmark count during Fourier Analysis?</a:t>
            </a:r>
          </a:p>
        </p:txBody>
      </p:sp>
      <p:pic>
        <p:nvPicPr>
          <p:cNvPr id="11" name="Picture 10" descr="A picture containing person, man, holding, cellphone&#10;&#10;Description automatically generated">
            <a:extLst>
              <a:ext uri="{FF2B5EF4-FFF2-40B4-BE49-F238E27FC236}">
                <a16:creationId xmlns:a16="http://schemas.microsoft.com/office/drawing/2014/main" id="{982B5A77-387E-4158-A992-7A6915AD5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333" y="1458723"/>
            <a:ext cx="5717334" cy="4413381"/>
          </a:xfrm>
          <a:prstGeom prst="rect">
            <a:avLst/>
          </a:prstGeom>
        </p:spPr>
      </p:pic>
    </p:spTree>
    <p:extLst>
      <p:ext uri="{BB962C8B-B14F-4D97-AF65-F5344CB8AC3E}">
        <p14:creationId xmlns:p14="http://schemas.microsoft.com/office/powerpoint/2010/main" val="1611721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283D37-B246-4B33-8A0F-0F2CF956693E}"/>
              </a:ext>
            </a:extLst>
          </p:cNvPr>
          <p:cNvSpPr>
            <a:spLocks noGrp="1"/>
          </p:cNvSpPr>
          <p:nvPr>
            <p:ph type="title"/>
          </p:nvPr>
        </p:nvSpPr>
        <p:spPr>
          <a:xfrm>
            <a:off x="838200" y="357142"/>
            <a:ext cx="10515600" cy="1325563"/>
          </a:xfrm>
        </p:spPr>
        <p:txBody>
          <a:bodyPr>
            <a:normAutofit/>
          </a:bodyPr>
          <a:lstStyle/>
          <a:p>
            <a:r>
              <a:rPr lang="en-GB" sz="4800" b="1" dirty="0">
                <a:solidFill>
                  <a:schemeClr val="accent6"/>
                </a:solidFill>
                <a:latin typeface="Montserrat SemiBold" panose="00000700000000000000" pitchFamily="2" charset="0"/>
              </a:rPr>
              <a:t>The Sticky Note…</a:t>
            </a:r>
          </a:p>
        </p:txBody>
      </p:sp>
    </p:spTree>
    <p:extLst>
      <p:ext uri="{BB962C8B-B14F-4D97-AF65-F5344CB8AC3E}">
        <p14:creationId xmlns:p14="http://schemas.microsoft.com/office/powerpoint/2010/main" val="36139264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663E28-FD59-41CA-9787-B9B2318F068F}"/>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8B03206-9CFE-472E-87B1-8F27227096BC}"/>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bg1"/>
                </a:solidFill>
                <a:latin typeface="Montserrat ExtraBold" panose="00000900000000000000" pitchFamily="2" charset="0"/>
              </a:rPr>
              <a:t>Outline data and R</a:t>
            </a:r>
          </a:p>
        </p:txBody>
      </p:sp>
      <p:sp>
        <p:nvSpPr>
          <p:cNvPr id="11" name="Content Placeholder 4">
            <a:extLst>
              <a:ext uri="{FF2B5EF4-FFF2-40B4-BE49-F238E27FC236}">
                <a16:creationId xmlns:a16="http://schemas.microsoft.com/office/drawing/2014/main" id="{FB47B2F3-6B0E-42FB-82DE-AD822969193A}"/>
              </a:ext>
            </a:extLst>
          </p:cNvPr>
          <p:cNvSpPr>
            <a:spLocks noGrp="1"/>
          </p:cNvSpPr>
          <p:nvPr>
            <p:ph idx="1"/>
          </p:nvPr>
        </p:nvSpPr>
        <p:spPr>
          <a:xfrm>
            <a:off x="839276" y="1875693"/>
            <a:ext cx="4790815" cy="3975975"/>
          </a:xfrm>
        </p:spPr>
        <p:txBody>
          <a:bodyPr>
            <a:normAutofit/>
          </a:bodyPr>
          <a:lstStyle/>
          <a:p>
            <a:pPr marL="0" indent="0">
              <a:buNone/>
            </a:pPr>
            <a:r>
              <a:rPr lang="en-GB" sz="1800" dirty="0">
                <a:solidFill>
                  <a:schemeClr val="bg1"/>
                </a:solidFill>
                <a:latin typeface="Montserrat" panose="00000500000000000000" pitchFamily="2" charset="0"/>
              </a:rPr>
              <a:t>Two methods are suggested here:</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r>
              <a:rPr lang="en-GB" sz="1800" dirty="0">
                <a:solidFill>
                  <a:schemeClr val="bg1"/>
                </a:solidFill>
                <a:latin typeface="Montserrat" panose="00000500000000000000" pitchFamily="2" charset="0"/>
              </a:rPr>
              <a:t>tpsDig2 and </a:t>
            </a:r>
            <a:r>
              <a:rPr lang="en-GB" sz="1800" dirty="0">
                <a:solidFill>
                  <a:schemeClr val="bg1"/>
                </a:solidFill>
                <a:latin typeface="Lucida Console" panose="020B0609040504020204" pitchFamily="49" charset="0"/>
              </a:rPr>
              <a:t>import_tps()</a:t>
            </a:r>
            <a:r>
              <a:rPr lang="en-GB" sz="1800" dirty="0">
                <a:solidFill>
                  <a:schemeClr val="bg1"/>
                </a:solidFill>
                <a:latin typeface="Montserrat" panose="00000500000000000000" pitchFamily="2" charset="0"/>
              </a:rPr>
              <a:t> </a:t>
            </a:r>
            <a:br>
              <a:rPr lang="en-GB" sz="1800" dirty="0">
                <a:solidFill>
                  <a:schemeClr val="bg1"/>
                </a:solidFill>
                <a:latin typeface="Montserrat" panose="00000500000000000000" pitchFamily="2" charset="0"/>
              </a:rPr>
            </a:br>
            <a:r>
              <a:rPr lang="en-GB" sz="1800" dirty="0">
                <a:solidFill>
                  <a:schemeClr val="bg1"/>
                </a:solidFill>
                <a:latin typeface="Montserrat" panose="00000500000000000000" pitchFamily="2" charset="0"/>
              </a:rPr>
              <a:t>(external and through Momocs)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r>
              <a:rPr lang="en-GB" sz="1800" dirty="0">
                <a:solidFill>
                  <a:schemeClr val="bg1"/>
                </a:solidFill>
                <a:latin typeface="Montserrat" panose="00000500000000000000" pitchFamily="2" charset="0"/>
              </a:rPr>
              <a:t>For outlines: </a:t>
            </a:r>
            <a:r>
              <a:rPr lang="en-GB" sz="1800" dirty="0" err="1">
                <a:solidFill>
                  <a:schemeClr val="bg1"/>
                </a:solidFill>
                <a:latin typeface="Lucida Console" panose="020B0609040504020204" pitchFamily="49" charset="0"/>
              </a:rPr>
              <a:t>import_jpg</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and </a:t>
            </a:r>
            <a:r>
              <a:rPr lang="en-GB" sz="1800" dirty="0" err="1">
                <a:solidFill>
                  <a:schemeClr val="bg1"/>
                </a:solidFill>
                <a:latin typeface="Lucida Console" panose="020B0609040504020204" pitchFamily="49" charset="0"/>
              </a:rPr>
              <a:t>import_Conte</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(Momocs) </a:t>
            </a:r>
          </a:p>
          <a:p>
            <a:pPr marL="0" indent="0">
              <a:buNone/>
            </a:pP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endParaRPr lang="en-GB" sz="1800" dirty="0">
              <a:solidFill>
                <a:schemeClr val="bg1"/>
              </a:solidFill>
              <a:latin typeface="Montserrat" panose="00000500000000000000" pitchFamily="2" charset="0"/>
            </a:endParaRPr>
          </a:p>
        </p:txBody>
      </p:sp>
      <p:pic>
        <p:nvPicPr>
          <p:cNvPr id="13" name="Picture 12">
            <a:extLst>
              <a:ext uri="{FF2B5EF4-FFF2-40B4-BE49-F238E27FC236}">
                <a16:creationId xmlns:a16="http://schemas.microsoft.com/office/drawing/2014/main" id="{5FD93DD5-811D-4949-91FC-2B23E6B3DA97}"/>
              </a:ext>
            </a:extLst>
          </p:cNvPr>
          <p:cNvPicPr>
            <a:picLocks noChangeAspect="1"/>
          </p:cNvPicPr>
          <p:nvPr/>
        </p:nvPicPr>
        <p:blipFill>
          <a:blip r:embed="rId2"/>
          <a:stretch>
            <a:fillRect/>
          </a:stretch>
        </p:blipFill>
        <p:spPr>
          <a:xfrm>
            <a:off x="5773494" y="2241453"/>
            <a:ext cx="6143625" cy="2638425"/>
          </a:xfrm>
          <a:prstGeom prst="rect">
            <a:avLst/>
          </a:prstGeom>
        </p:spPr>
      </p:pic>
    </p:spTree>
    <p:extLst>
      <p:ext uri="{BB962C8B-B14F-4D97-AF65-F5344CB8AC3E}">
        <p14:creationId xmlns:p14="http://schemas.microsoft.com/office/powerpoint/2010/main" val="35687300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2C6BB2-B0B3-49CC-A8C7-C771468480AA}"/>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7B9024D2-EAEF-4A37-973D-14948A9419D4}"/>
              </a:ext>
            </a:extLst>
          </p:cNvPr>
          <p:cNvPicPr>
            <a:picLocks noChangeAspect="1"/>
          </p:cNvPicPr>
          <p:nvPr/>
        </p:nvPicPr>
        <p:blipFill>
          <a:blip r:embed="rId2"/>
          <a:stretch>
            <a:fillRect/>
          </a:stretch>
        </p:blipFill>
        <p:spPr>
          <a:xfrm>
            <a:off x="7196818" y="461962"/>
            <a:ext cx="4591050" cy="5934075"/>
          </a:xfrm>
          <a:prstGeom prst="rect">
            <a:avLst/>
          </a:prstGeom>
        </p:spPr>
      </p:pic>
      <p:sp>
        <p:nvSpPr>
          <p:cNvPr id="6" name="TextBox 5">
            <a:extLst>
              <a:ext uri="{FF2B5EF4-FFF2-40B4-BE49-F238E27FC236}">
                <a16:creationId xmlns:a16="http://schemas.microsoft.com/office/drawing/2014/main" id="{AF17BB9D-0819-41CA-B636-032E7760B7D7}"/>
              </a:ext>
            </a:extLst>
          </p:cNvPr>
          <p:cNvSpPr txBox="1"/>
          <p:nvPr/>
        </p:nvSpPr>
        <p:spPr>
          <a:xfrm>
            <a:off x="585646" y="614681"/>
            <a:ext cx="10413279" cy="646331"/>
          </a:xfrm>
          <a:prstGeom prst="rect">
            <a:avLst/>
          </a:prstGeom>
          <a:noFill/>
        </p:spPr>
        <p:txBody>
          <a:bodyPr wrap="square" rtlCol="0">
            <a:spAutoFit/>
          </a:bodyPr>
          <a:lstStyle/>
          <a:p>
            <a:r>
              <a:rPr lang="en-GB" sz="3600" b="1" dirty="0">
                <a:solidFill>
                  <a:schemeClr val="bg1"/>
                </a:solidFill>
                <a:latin typeface="Montserrat ExtraBold" panose="00000900000000000000" pitchFamily="2" charset="0"/>
              </a:rPr>
              <a:t>Outline data and R</a:t>
            </a:r>
          </a:p>
        </p:txBody>
      </p:sp>
      <p:sp>
        <p:nvSpPr>
          <p:cNvPr id="7" name="Content Placeholder 4">
            <a:extLst>
              <a:ext uri="{FF2B5EF4-FFF2-40B4-BE49-F238E27FC236}">
                <a16:creationId xmlns:a16="http://schemas.microsoft.com/office/drawing/2014/main" id="{28760A42-E180-4E26-A36F-BD65B0A4C3C8}"/>
              </a:ext>
            </a:extLst>
          </p:cNvPr>
          <p:cNvSpPr>
            <a:spLocks noGrp="1"/>
          </p:cNvSpPr>
          <p:nvPr>
            <p:ph idx="1"/>
          </p:nvPr>
        </p:nvSpPr>
        <p:spPr>
          <a:xfrm>
            <a:off x="839276" y="1875693"/>
            <a:ext cx="4790815" cy="3975975"/>
          </a:xfrm>
        </p:spPr>
        <p:txBody>
          <a:bodyPr>
            <a:normAutofit/>
          </a:bodyPr>
          <a:lstStyle/>
          <a:p>
            <a:pPr marL="0" indent="0">
              <a:buNone/>
            </a:pPr>
            <a:r>
              <a:rPr lang="en-GB" sz="1800" dirty="0">
                <a:solidFill>
                  <a:schemeClr val="bg1"/>
                </a:solidFill>
                <a:latin typeface="Montserrat" panose="00000500000000000000" pitchFamily="2" charset="0"/>
              </a:rPr>
              <a:t>Two methods are suggested here:</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r>
              <a:rPr lang="en-GB" sz="1800" dirty="0">
                <a:solidFill>
                  <a:schemeClr val="bg1"/>
                </a:solidFill>
                <a:latin typeface="Montserrat" panose="00000500000000000000" pitchFamily="2" charset="0"/>
              </a:rPr>
              <a:t>tpsDig2 and </a:t>
            </a:r>
            <a:r>
              <a:rPr lang="en-GB" sz="1800" dirty="0">
                <a:solidFill>
                  <a:schemeClr val="bg1"/>
                </a:solidFill>
                <a:latin typeface="Lucida Console" panose="020B0609040504020204" pitchFamily="49" charset="0"/>
              </a:rPr>
              <a:t>import_tps()</a:t>
            </a:r>
            <a:r>
              <a:rPr lang="en-GB" sz="1800" dirty="0">
                <a:solidFill>
                  <a:schemeClr val="bg1"/>
                </a:solidFill>
                <a:latin typeface="Montserrat" panose="00000500000000000000" pitchFamily="2" charset="0"/>
              </a:rPr>
              <a:t> </a:t>
            </a:r>
            <a:br>
              <a:rPr lang="en-GB" sz="1800" dirty="0">
                <a:solidFill>
                  <a:schemeClr val="bg1"/>
                </a:solidFill>
                <a:latin typeface="Montserrat" panose="00000500000000000000" pitchFamily="2" charset="0"/>
              </a:rPr>
            </a:br>
            <a:r>
              <a:rPr lang="en-GB" sz="1800" dirty="0">
                <a:solidFill>
                  <a:schemeClr val="bg1"/>
                </a:solidFill>
                <a:latin typeface="Montserrat" panose="00000500000000000000" pitchFamily="2" charset="0"/>
              </a:rPr>
              <a:t>(external and through Momocs)</a:t>
            </a: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r>
              <a:rPr lang="en-GB" sz="1800" dirty="0">
                <a:solidFill>
                  <a:schemeClr val="bg1"/>
                </a:solidFill>
                <a:latin typeface="Montserrat" panose="00000500000000000000" pitchFamily="2" charset="0"/>
              </a:rPr>
              <a:t>For outlines: </a:t>
            </a:r>
            <a:r>
              <a:rPr lang="en-GB" sz="1800" dirty="0" err="1">
                <a:solidFill>
                  <a:schemeClr val="bg1"/>
                </a:solidFill>
                <a:latin typeface="Lucida Console" panose="020B0609040504020204" pitchFamily="49" charset="0"/>
              </a:rPr>
              <a:t>import_jpg</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and </a:t>
            </a:r>
            <a:r>
              <a:rPr lang="en-GB" sz="1800" dirty="0" err="1">
                <a:solidFill>
                  <a:schemeClr val="bg1"/>
                </a:solidFill>
                <a:latin typeface="Lucida Console" panose="020B0609040504020204" pitchFamily="49" charset="0"/>
              </a:rPr>
              <a:t>import_Conte</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(Momocs) </a:t>
            </a:r>
          </a:p>
          <a:p>
            <a:pPr marL="0" indent="0">
              <a:buNone/>
            </a:pPr>
            <a:br>
              <a:rPr lang="en-GB" sz="1800" dirty="0">
                <a:solidFill>
                  <a:schemeClr val="bg1"/>
                </a:solidFill>
                <a:latin typeface="Montserrat" panose="00000500000000000000" pitchFamily="2" charset="0"/>
              </a:rPr>
            </a:br>
            <a:endParaRPr lang="en-GB" sz="1800" dirty="0">
              <a:solidFill>
                <a:schemeClr val="bg1"/>
              </a:solidFill>
              <a:latin typeface="Montserrat" panose="00000500000000000000" pitchFamily="2" charset="0"/>
            </a:endParaRPr>
          </a:p>
          <a:p>
            <a:pPr marL="342900" indent="-342900">
              <a:buFont typeface="+mj-lt"/>
              <a:buAutoNum type="arabicPeriod"/>
            </a:pPr>
            <a:endParaRPr lang="en-GB" sz="18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6996575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5485E-3C17-4788-848A-8F0FF493F458}"/>
              </a:ext>
            </a:extLst>
          </p:cNvPr>
          <p:cNvPicPr>
            <a:picLocks noChangeAspect="1"/>
          </p:cNvPicPr>
          <p:nvPr/>
        </p:nvPicPr>
        <p:blipFill>
          <a:blip r:embed="rId2"/>
          <a:stretch>
            <a:fillRect/>
          </a:stretch>
        </p:blipFill>
        <p:spPr>
          <a:xfrm>
            <a:off x="372563" y="212316"/>
            <a:ext cx="5936796" cy="6433368"/>
          </a:xfrm>
          <a:prstGeom prst="rect">
            <a:avLst/>
          </a:prstGeom>
        </p:spPr>
      </p:pic>
      <p:sp>
        <p:nvSpPr>
          <p:cNvPr id="5" name="Rectangle 4">
            <a:extLst>
              <a:ext uri="{FF2B5EF4-FFF2-40B4-BE49-F238E27FC236}">
                <a16:creationId xmlns:a16="http://schemas.microsoft.com/office/drawing/2014/main" id="{39535A0B-3C39-47EE-8F09-49B2652EF25B}"/>
              </a:ext>
            </a:extLst>
          </p:cNvPr>
          <p:cNvSpPr/>
          <p:nvPr/>
        </p:nvSpPr>
        <p:spPr>
          <a:xfrm>
            <a:off x="9150783" y="6276352"/>
            <a:ext cx="3041217" cy="369332"/>
          </a:xfrm>
          <a:prstGeom prst="rect">
            <a:avLst/>
          </a:prstGeom>
        </p:spPr>
        <p:txBody>
          <a:bodyPr wrap="none">
            <a:spAutoFit/>
          </a:bodyPr>
          <a:lstStyle/>
          <a:p>
            <a:r>
              <a:rPr lang="fi-FI" b="1" dirty="0">
                <a:latin typeface="Montserrat" panose="00000500000000000000" pitchFamily="2" charset="0"/>
              </a:rPr>
              <a:t>OSF</a:t>
            </a:r>
            <a:r>
              <a:rPr lang="fi-FI" dirty="0">
                <a:latin typeface="Montserrat" panose="00000500000000000000" pitchFamily="2" charset="0"/>
              </a:rPr>
              <a:t>: </a:t>
            </a:r>
            <a:r>
              <a:rPr lang="fi-FI" dirty="0">
                <a:latin typeface="Montserrat" panose="00000500000000000000" pitchFamily="2" charset="0"/>
                <a:hlinkClick r:id="rId3">
                  <a:extLst>
                    <a:ext uri="{A12FA001-AC4F-418D-AE19-62706E023703}">
                      <ahyp:hlinkClr xmlns:ahyp="http://schemas.microsoft.com/office/drawing/2018/hyperlinkcolor" val="tx"/>
                    </a:ext>
                  </a:extLst>
                </a:hlinkClick>
              </a:rPr>
              <a:t>https://osf.io/td92j/</a:t>
            </a:r>
            <a:r>
              <a:rPr lang="fi-FI" dirty="0">
                <a:latin typeface="Montserrat" panose="00000500000000000000" pitchFamily="2" charset="0"/>
              </a:rPr>
              <a:t> </a:t>
            </a:r>
            <a:endParaRPr lang="en-GB" dirty="0">
              <a:latin typeface="Montserrat" panose="00000500000000000000" pitchFamily="2" charset="0"/>
            </a:endParaRPr>
          </a:p>
        </p:txBody>
      </p:sp>
    </p:spTree>
    <p:extLst>
      <p:ext uri="{BB962C8B-B14F-4D97-AF65-F5344CB8AC3E}">
        <p14:creationId xmlns:p14="http://schemas.microsoft.com/office/powerpoint/2010/main" val="39950164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8BC06D-E3B4-4E16-9407-A83B8A18AF80}"/>
              </a:ext>
            </a:extLst>
          </p:cNvPr>
          <p:cNvPicPr>
            <a:picLocks noChangeAspect="1"/>
          </p:cNvPicPr>
          <p:nvPr/>
        </p:nvPicPr>
        <p:blipFill>
          <a:blip r:embed="rId2"/>
          <a:stretch>
            <a:fillRect/>
          </a:stretch>
        </p:blipFill>
        <p:spPr>
          <a:xfrm>
            <a:off x="2046750" y="939297"/>
            <a:ext cx="8098500" cy="4116029"/>
          </a:xfrm>
          <a:prstGeom prst="rect">
            <a:avLst/>
          </a:prstGeom>
        </p:spPr>
      </p:pic>
    </p:spTree>
    <p:extLst>
      <p:ext uri="{BB962C8B-B14F-4D97-AF65-F5344CB8AC3E}">
        <p14:creationId xmlns:p14="http://schemas.microsoft.com/office/powerpoint/2010/main" val="10067851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2C6BB2-B0B3-49CC-A8C7-C771468480AA}"/>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CD63DF8-12FC-46D7-957F-4BCE0A16072A}"/>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ExtraBold" panose="00000900000000000000" pitchFamily="2" charset="0"/>
              </a:rPr>
              <a:t>Exercise 11: Importing outline data</a:t>
            </a:r>
          </a:p>
        </p:txBody>
      </p:sp>
      <p:sp>
        <p:nvSpPr>
          <p:cNvPr id="9" name="Content Placeholder 4">
            <a:extLst>
              <a:ext uri="{FF2B5EF4-FFF2-40B4-BE49-F238E27FC236}">
                <a16:creationId xmlns:a16="http://schemas.microsoft.com/office/drawing/2014/main" id="{72D9BC70-D817-41AD-A700-CEF1CEF9018B}"/>
              </a:ext>
            </a:extLst>
          </p:cNvPr>
          <p:cNvSpPr>
            <a:spLocks noGrp="1"/>
          </p:cNvSpPr>
          <p:nvPr>
            <p:ph idx="1"/>
          </p:nvPr>
        </p:nvSpPr>
        <p:spPr>
          <a:xfrm>
            <a:off x="985836" y="1960079"/>
            <a:ext cx="8406357" cy="3937484"/>
          </a:xfrm>
        </p:spPr>
        <p:txBody>
          <a:bodyPr>
            <a:normAutofit/>
          </a:bodyPr>
          <a:lstStyle/>
          <a:p>
            <a:r>
              <a:rPr lang="en-GB" sz="1800" dirty="0">
                <a:solidFill>
                  <a:schemeClr val="bg1"/>
                </a:solidFill>
                <a:latin typeface="Montserrat" panose="00000500000000000000" pitchFamily="2" charset="0"/>
              </a:rPr>
              <a:t>Inspect the outline file by opening the file in notepad</a:t>
            </a:r>
          </a:p>
          <a:p>
            <a:r>
              <a:rPr lang="en-GB" sz="1800" dirty="0">
                <a:solidFill>
                  <a:schemeClr val="bg1"/>
                </a:solidFill>
                <a:latin typeface="Montserrat" panose="00000500000000000000" pitchFamily="2" charset="0"/>
              </a:rPr>
              <a:t>Import the handaxe outline file through the </a:t>
            </a:r>
            <a:r>
              <a:rPr lang="en-GB" sz="1800" dirty="0">
                <a:solidFill>
                  <a:schemeClr val="bg1"/>
                </a:solidFill>
                <a:latin typeface="Lucida Console" panose="020B0609040504020204" pitchFamily="49" charset="0"/>
              </a:rPr>
              <a:t>import_tps() </a:t>
            </a:r>
            <a:r>
              <a:rPr lang="en-GB" sz="1800" dirty="0">
                <a:solidFill>
                  <a:schemeClr val="bg1"/>
                </a:solidFill>
                <a:latin typeface="Montserrat" panose="00000500000000000000" pitchFamily="2" charset="0"/>
              </a:rPr>
              <a:t>function</a:t>
            </a:r>
          </a:p>
          <a:p>
            <a:r>
              <a:rPr lang="en-GB" sz="1800" dirty="0">
                <a:solidFill>
                  <a:schemeClr val="bg1"/>
                </a:solidFill>
                <a:latin typeface="Montserrat" panose="00000500000000000000" pitchFamily="2" charset="0"/>
              </a:rPr>
              <a:t>Import the associated metadata through the </a:t>
            </a:r>
            <a:r>
              <a:rPr lang="en-GB" sz="1800" dirty="0">
                <a:solidFill>
                  <a:schemeClr val="bg1"/>
                </a:solidFill>
                <a:latin typeface="Lucida Console" panose="020B0609040504020204" pitchFamily="49" charset="0"/>
              </a:rPr>
              <a:t>read.csv() </a:t>
            </a:r>
            <a:r>
              <a:rPr lang="en-GB" sz="1800" dirty="0">
                <a:solidFill>
                  <a:schemeClr val="bg1"/>
                </a:solidFill>
                <a:latin typeface="Montserrat" panose="00000500000000000000" pitchFamily="2" charset="0"/>
              </a:rPr>
              <a:t>function</a:t>
            </a:r>
          </a:p>
          <a:p>
            <a:r>
              <a:rPr lang="en-GB" sz="1800" dirty="0">
                <a:solidFill>
                  <a:schemeClr val="bg1"/>
                </a:solidFill>
                <a:latin typeface="Montserrat" panose="00000500000000000000" pitchFamily="2" charset="0"/>
              </a:rPr>
              <a:t>Use the </a:t>
            </a:r>
            <a:r>
              <a:rPr lang="en-GB" sz="1800" dirty="0">
                <a:solidFill>
                  <a:schemeClr val="bg1"/>
                </a:solidFill>
                <a:latin typeface="Lucida Console" panose="020B0609040504020204" pitchFamily="49" charset="0"/>
              </a:rPr>
              <a:t>View() </a:t>
            </a:r>
            <a:r>
              <a:rPr lang="en-GB" sz="1800" dirty="0">
                <a:solidFill>
                  <a:schemeClr val="bg1"/>
                </a:solidFill>
                <a:latin typeface="Montserrat" panose="00000500000000000000" pitchFamily="2" charset="0"/>
              </a:rPr>
              <a:t>function to open the data table</a:t>
            </a:r>
          </a:p>
          <a:p>
            <a:r>
              <a:rPr lang="en-GB" sz="1800" dirty="0">
                <a:solidFill>
                  <a:schemeClr val="bg1"/>
                </a:solidFill>
                <a:latin typeface="Montserrat" panose="00000500000000000000" pitchFamily="2" charset="0"/>
              </a:rPr>
              <a:t>Use the </a:t>
            </a:r>
            <a:r>
              <a:rPr lang="en-GB" sz="1800" dirty="0">
                <a:solidFill>
                  <a:schemeClr val="bg1"/>
                </a:solidFill>
                <a:latin typeface="Lucida Console" panose="020B0609040504020204" pitchFamily="49" charset="0"/>
              </a:rPr>
              <a:t>print()</a:t>
            </a:r>
            <a:r>
              <a:rPr lang="en-GB" sz="1800" dirty="0">
                <a:solidFill>
                  <a:schemeClr val="bg1"/>
                </a:solidFill>
                <a:latin typeface="Montserrat" panose="00000500000000000000" pitchFamily="2" charset="0"/>
              </a:rPr>
              <a:t> function to view the raw coordinate data</a:t>
            </a:r>
          </a:p>
          <a:p>
            <a:r>
              <a:rPr lang="en-GB" sz="1800" dirty="0">
                <a:solidFill>
                  <a:schemeClr val="bg1"/>
                </a:solidFill>
                <a:latin typeface="Montserrat" panose="00000500000000000000" pitchFamily="2" charset="0"/>
              </a:rPr>
              <a:t>Convert the new handaxe function to an outline file (with the data) using the </a:t>
            </a:r>
            <a:r>
              <a:rPr lang="en-GB" sz="1800" dirty="0">
                <a:solidFill>
                  <a:schemeClr val="bg1"/>
                </a:solidFill>
                <a:latin typeface="Lucida Console" panose="020B0609040504020204" pitchFamily="49" charset="0"/>
              </a:rPr>
              <a:t>Out() </a:t>
            </a:r>
            <a:r>
              <a:rPr lang="en-GB" sz="1800" dirty="0">
                <a:solidFill>
                  <a:schemeClr val="bg1"/>
                </a:solidFill>
                <a:latin typeface="Montserrat" panose="00000500000000000000" pitchFamily="2" charset="0"/>
              </a:rPr>
              <a:t>function</a:t>
            </a:r>
          </a:p>
          <a:p>
            <a:r>
              <a:rPr lang="en-GB" sz="1800" dirty="0">
                <a:solidFill>
                  <a:schemeClr val="bg1"/>
                </a:solidFill>
                <a:latin typeface="Montserrat" panose="00000500000000000000" pitchFamily="2" charset="0"/>
              </a:rPr>
              <a:t>Explore the file using the functions in Momocs (</a:t>
            </a:r>
            <a:r>
              <a:rPr lang="en-GB" sz="1800" dirty="0">
                <a:solidFill>
                  <a:schemeClr val="bg1"/>
                </a:solidFill>
                <a:latin typeface="Lucida Console" panose="020B0609040504020204" pitchFamily="49" charset="0"/>
              </a:rPr>
              <a:t>?panel</a:t>
            </a:r>
            <a:r>
              <a:rPr lang="en-GB" sz="1800" dirty="0">
                <a:solidFill>
                  <a:schemeClr val="bg1"/>
                </a:solidFill>
                <a:latin typeface="Montserrat" panose="00000500000000000000" pitchFamily="2" charset="0"/>
              </a:rPr>
              <a:t>)</a:t>
            </a:r>
            <a:br>
              <a:rPr lang="en-GB" sz="1400" dirty="0">
                <a:latin typeface="Montserrat" panose="00000500000000000000" pitchFamily="2" charset="0"/>
              </a:rPr>
            </a:br>
            <a:endParaRPr lang="en-GB" sz="1400" dirty="0">
              <a:latin typeface="Montserrat" panose="00000500000000000000" pitchFamily="2" charset="0"/>
            </a:endParaRPr>
          </a:p>
          <a:p>
            <a:pPr marL="0" indent="0">
              <a:buNone/>
            </a:pPr>
            <a:endParaRPr lang="en-GB" sz="1800" dirty="0">
              <a:latin typeface="Montserrat" panose="00000500000000000000" pitchFamily="2" charset="0"/>
            </a:endParaRPr>
          </a:p>
          <a:p>
            <a:endParaRPr lang="en-GB" sz="1800" dirty="0">
              <a:latin typeface="Montserrat" panose="00000500000000000000" pitchFamily="2" charset="0"/>
            </a:endParaRPr>
          </a:p>
        </p:txBody>
      </p:sp>
    </p:spTree>
    <p:extLst>
      <p:ext uri="{BB962C8B-B14F-4D97-AF65-F5344CB8AC3E}">
        <p14:creationId xmlns:p14="http://schemas.microsoft.com/office/powerpoint/2010/main" val="12209631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48423B-7C30-435A-A845-45F8363A5A33}"/>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13FCFCF-70AC-451B-9020-A92E55870246}"/>
              </a:ext>
            </a:extLst>
          </p:cNvPr>
          <p:cNvSpPr txBox="1"/>
          <p:nvPr/>
        </p:nvSpPr>
        <p:spPr>
          <a:xfrm>
            <a:off x="363073" y="547183"/>
            <a:ext cx="7856638"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Elliptical Fourier Analysis (EFA)</a:t>
            </a:r>
            <a:endParaRPr lang="en-GB" sz="3200" b="1" dirty="0">
              <a:solidFill>
                <a:schemeClr val="bg1"/>
              </a:solidFill>
              <a:latin typeface="Montserrat ExtraBold" panose="00000900000000000000" pitchFamily="2" charset="0"/>
            </a:endParaRPr>
          </a:p>
        </p:txBody>
      </p:sp>
      <p:sp>
        <p:nvSpPr>
          <p:cNvPr id="6" name="TextBox 5">
            <a:extLst>
              <a:ext uri="{FF2B5EF4-FFF2-40B4-BE49-F238E27FC236}">
                <a16:creationId xmlns:a16="http://schemas.microsoft.com/office/drawing/2014/main" id="{4C78F582-2761-4ACF-B025-FA8C5012783C}"/>
              </a:ext>
            </a:extLst>
          </p:cNvPr>
          <p:cNvSpPr txBox="1"/>
          <p:nvPr/>
        </p:nvSpPr>
        <p:spPr>
          <a:xfrm>
            <a:off x="480638" y="1664393"/>
            <a:ext cx="11288996" cy="5278368"/>
          </a:xfrm>
          <a:prstGeom prst="rect">
            <a:avLst/>
          </a:prstGeom>
          <a:noFill/>
        </p:spPr>
        <p:txBody>
          <a:bodyPr wrap="square" rtlCol="0">
            <a:spAutoFit/>
          </a:bodyPr>
          <a:lstStyle/>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One of a number of ‘Fourier’ based methods of </a:t>
            </a:r>
            <a:r>
              <a:rPr lang="en-GB" sz="2000" b="1" kern="0" dirty="0">
                <a:solidFill>
                  <a:schemeClr val="bg1"/>
                </a:solidFill>
                <a:latin typeface="Montserrat" panose="00000500000000000000" pitchFamily="2" charset="0"/>
              </a:rPr>
              <a:t>curve (de-)composition</a:t>
            </a:r>
          </a:p>
          <a:p>
            <a:pPr marL="774900" lvl="1"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Derived from the first series by </a:t>
            </a:r>
            <a:r>
              <a:rPr lang="en-GB" sz="2000" b="1" kern="0" dirty="0">
                <a:solidFill>
                  <a:schemeClr val="bg1"/>
                </a:solidFill>
                <a:latin typeface="Montserrat" panose="00000500000000000000" pitchFamily="2" charset="0"/>
              </a:rPr>
              <a:t>Jean Baptiste Joseph Fourier</a:t>
            </a:r>
            <a:r>
              <a:rPr lang="en-GB" sz="2000" kern="0" dirty="0">
                <a:solidFill>
                  <a:schemeClr val="bg1"/>
                </a:solidFill>
                <a:latin typeface="Montserrat" panose="00000500000000000000" pitchFamily="2" charset="0"/>
              </a:rPr>
              <a:t> (1768-1830)</a:t>
            </a:r>
            <a:br>
              <a:rPr lang="en-GB" sz="2000" kern="0" dirty="0">
                <a:solidFill>
                  <a:schemeClr val="bg1"/>
                </a:solidFill>
                <a:latin typeface="Montserrat" panose="00000500000000000000" pitchFamily="2" charset="0"/>
              </a:rPr>
            </a:br>
            <a:endParaRPr lang="en-GB" sz="2000" kern="0" dirty="0">
              <a:solidFill>
                <a:schemeClr val="bg1"/>
              </a:solidFill>
              <a:latin typeface="Montserrat" panose="00000500000000000000" pitchFamily="2" charset="0"/>
            </a:endParaRP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EFA was developed during the Cold War, partly by </a:t>
            </a:r>
            <a:r>
              <a:rPr lang="en-GB" sz="2000" kern="0" dirty="0" err="1">
                <a:solidFill>
                  <a:schemeClr val="bg1"/>
                </a:solidFill>
                <a:latin typeface="Montserrat" panose="00000500000000000000" pitchFamily="2" charset="0"/>
              </a:rPr>
              <a:t>Giardina</a:t>
            </a:r>
            <a:r>
              <a:rPr lang="en-GB" sz="2000" kern="0" dirty="0">
                <a:solidFill>
                  <a:schemeClr val="bg1"/>
                </a:solidFill>
                <a:latin typeface="Montserrat" panose="00000500000000000000" pitchFamily="2" charset="0"/>
              </a:rPr>
              <a:t> and Kuhl (1977) </a:t>
            </a:r>
            <a:br>
              <a:rPr lang="en-GB" sz="2000" kern="0" dirty="0">
                <a:solidFill>
                  <a:schemeClr val="bg1"/>
                </a:solidFill>
                <a:latin typeface="Montserrat" panose="00000500000000000000" pitchFamily="2" charset="0"/>
              </a:rPr>
            </a:br>
            <a:r>
              <a:rPr lang="en-GB" sz="2000" kern="0" dirty="0">
                <a:solidFill>
                  <a:schemeClr val="bg1"/>
                </a:solidFill>
                <a:latin typeface="Montserrat" panose="00000500000000000000" pitchFamily="2" charset="0"/>
              </a:rPr>
              <a:t>and Kuhl and </a:t>
            </a:r>
            <a:r>
              <a:rPr lang="en-GB" sz="2000" kern="0" dirty="0" err="1">
                <a:solidFill>
                  <a:schemeClr val="bg1"/>
                </a:solidFill>
                <a:latin typeface="Montserrat" panose="00000500000000000000" pitchFamily="2" charset="0"/>
              </a:rPr>
              <a:t>Giardina</a:t>
            </a:r>
            <a:r>
              <a:rPr lang="en-GB" sz="2000" kern="0" dirty="0">
                <a:solidFill>
                  <a:schemeClr val="bg1"/>
                </a:solidFill>
                <a:latin typeface="Montserrat" panose="00000500000000000000" pitchFamily="2" charset="0"/>
              </a:rPr>
              <a:t> (1982): used as a method of categorising enemy aircraft</a:t>
            </a:r>
            <a:br>
              <a:rPr lang="en-GB" sz="2000" kern="0" dirty="0">
                <a:solidFill>
                  <a:schemeClr val="bg1"/>
                </a:solidFill>
                <a:latin typeface="Montserrat" panose="00000500000000000000" pitchFamily="2" charset="0"/>
              </a:rPr>
            </a:br>
            <a:endParaRPr lang="en-GB" sz="2000" kern="0" dirty="0">
              <a:solidFill>
                <a:schemeClr val="bg1"/>
              </a:solidFill>
              <a:latin typeface="Montserrat" panose="00000500000000000000" pitchFamily="2" charset="0"/>
            </a:endParaRP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Grounded on a set of </a:t>
            </a:r>
            <a:r>
              <a:rPr lang="en-GB" sz="2000" b="1" kern="0" dirty="0">
                <a:solidFill>
                  <a:schemeClr val="bg1"/>
                </a:solidFill>
                <a:latin typeface="Montserrat" panose="00000500000000000000" pitchFamily="2" charset="0"/>
              </a:rPr>
              <a:t>parametric equations to fit a curve </a:t>
            </a:r>
            <a:br>
              <a:rPr lang="en-GB" sz="2000" b="1" kern="0" dirty="0">
                <a:solidFill>
                  <a:schemeClr val="bg1"/>
                </a:solidFill>
                <a:latin typeface="Montserrat" panose="00000500000000000000" pitchFamily="2" charset="0"/>
              </a:rPr>
            </a:br>
            <a:r>
              <a:rPr lang="en-GB" sz="2000" b="1" kern="0" dirty="0">
                <a:solidFill>
                  <a:schemeClr val="bg1"/>
                </a:solidFill>
                <a:latin typeface="Montserrat" panose="00000500000000000000" pitchFamily="2" charset="0"/>
              </a:rPr>
              <a:t>(Fourier harmonic amplitudes) from x and y Cartesian landmarks</a:t>
            </a:r>
            <a:br>
              <a:rPr lang="en-GB" sz="2000" kern="0" dirty="0">
                <a:solidFill>
                  <a:schemeClr val="bg1"/>
                </a:solidFill>
                <a:latin typeface="Montserrat" panose="00000500000000000000" pitchFamily="2" charset="0"/>
              </a:rPr>
            </a:br>
            <a:endParaRPr lang="en-GB" sz="2000" kern="0" dirty="0">
              <a:solidFill>
                <a:schemeClr val="bg1"/>
              </a:solidFill>
              <a:latin typeface="Montserrat" panose="00000500000000000000" pitchFamily="2" charset="0"/>
            </a:endParaRP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Math: </a:t>
            </a:r>
            <a:r>
              <a:rPr lang="en-GB" sz="2000" b="1" kern="0" dirty="0">
                <a:solidFill>
                  <a:schemeClr val="bg1"/>
                </a:solidFill>
                <a:latin typeface="Montserrat" panose="00000500000000000000" pitchFamily="2" charset="0"/>
              </a:rPr>
              <a:t>sine and cosine transformations</a:t>
            </a:r>
            <a:br>
              <a:rPr lang="en-GB" sz="2000" b="1" kern="0" dirty="0">
                <a:solidFill>
                  <a:schemeClr val="bg1"/>
                </a:solidFill>
                <a:latin typeface="Montserrat" panose="00000500000000000000" pitchFamily="2" charset="0"/>
              </a:rPr>
            </a:br>
            <a:endParaRPr lang="en-GB" sz="2000" b="1" kern="0" dirty="0">
              <a:solidFill>
                <a:schemeClr val="bg1"/>
              </a:solidFill>
              <a:latin typeface="Montserrat" panose="00000500000000000000" pitchFamily="2" charset="0"/>
            </a:endParaRP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r>
              <a:rPr lang="en-GB" sz="2000" kern="0" dirty="0">
                <a:solidFill>
                  <a:schemeClr val="bg1"/>
                </a:solidFill>
                <a:latin typeface="Montserrat" panose="00000500000000000000" pitchFamily="2" charset="0"/>
              </a:rPr>
              <a:t>Product: </a:t>
            </a:r>
            <a:r>
              <a:rPr lang="en-GB" sz="2000" b="1" kern="0" dirty="0">
                <a:solidFill>
                  <a:schemeClr val="bg1"/>
                </a:solidFill>
                <a:latin typeface="Montserrat" panose="00000500000000000000" pitchFamily="2" charset="0"/>
              </a:rPr>
              <a:t>Fourier coefficients</a:t>
            </a: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endParaRPr lang="en-GB" sz="2000" kern="0" dirty="0">
              <a:solidFill>
                <a:schemeClr val="bg1"/>
              </a:solidFill>
              <a:latin typeface="Montserrat" panose="00000500000000000000" pitchFamily="2" charset="0"/>
            </a:endParaRPr>
          </a:p>
          <a:p>
            <a:pPr marL="342900" lvl="0" indent="-342900" fontAlgn="base">
              <a:lnSpc>
                <a:spcPct val="99000"/>
              </a:lnSpc>
              <a:spcBef>
                <a:spcPts val="600"/>
              </a:spcBef>
              <a:spcAft>
                <a:spcPct val="0"/>
              </a:spcAft>
              <a:buClr>
                <a:schemeClr val="bg1"/>
              </a:buClr>
              <a:buSzPct val="100000"/>
              <a:buFont typeface="Wingdings" panose="05000000000000000000" pitchFamily="2" charset="2"/>
              <a:buChar char="§"/>
            </a:pPr>
            <a:endParaRPr lang="en-GB" sz="2000" kern="0" dirty="0">
              <a:solidFill>
                <a:schemeClr val="bg1"/>
              </a:solidFill>
              <a:latin typeface="Montserrat" panose="00000500000000000000" pitchFamily="2" charset="0"/>
            </a:endParaRPr>
          </a:p>
          <a:p>
            <a:pPr marL="774900" lvl="1" indent="-342900" fontAlgn="base">
              <a:lnSpc>
                <a:spcPct val="99000"/>
              </a:lnSpc>
              <a:spcBef>
                <a:spcPts val="600"/>
              </a:spcBef>
              <a:spcAft>
                <a:spcPct val="0"/>
              </a:spcAft>
              <a:buClr>
                <a:schemeClr val="bg1"/>
              </a:buClr>
              <a:buSzPct val="100000"/>
              <a:buFont typeface="Wingdings" panose="05000000000000000000" pitchFamily="2" charset="2"/>
              <a:buChar char="§"/>
            </a:pPr>
            <a:endParaRPr lang="en-GB" sz="2000" kern="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784470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D4ACEF-0133-4A4E-8FC3-BC6017A0D853}"/>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DE6E28B-89CB-4F33-934F-AFB00C34490B}"/>
              </a:ext>
            </a:extLst>
          </p:cNvPr>
          <p:cNvSpPr/>
          <p:nvPr/>
        </p:nvSpPr>
        <p:spPr>
          <a:xfrm>
            <a:off x="0" y="1515291"/>
            <a:ext cx="12192000" cy="3762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07B7CC1-EF04-47BE-83B6-FF4A5CFD95B1}"/>
              </a:ext>
            </a:extLst>
          </p:cNvPr>
          <p:cNvSpPr/>
          <p:nvPr/>
        </p:nvSpPr>
        <p:spPr>
          <a:xfrm>
            <a:off x="480638" y="1745063"/>
            <a:ext cx="8224801" cy="321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53C65F8-5045-42FD-B4B2-088C36119425}"/>
              </a:ext>
            </a:extLst>
          </p:cNvPr>
          <p:cNvSpPr txBox="1"/>
          <p:nvPr/>
        </p:nvSpPr>
        <p:spPr>
          <a:xfrm>
            <a:off x="363073" y="547183"/>
            <a:ext cx="7856638"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Elliptical Fourier Analysis (EFA)</a:t>
            </a:r>
            <a:endParaRPr lang="en-GB" sz="3200" b="1" dirty="0">
              <a:solidFill>
                <a:schemeClr val="bg1"/>
              </a:solidFill>
              <a:latin typeface="Montserrat ExtraBold" panose="00000900000000000000" pitchFamily="2" charset="0"/>
            </a:endParaRPr>
          </a:p>
        </p:txBody>
      </p:sp>
      <p:pic>
        <p:nvPicPr>
          <p:cNvPr id="8" name="Picture 7">
            <a:extLst>
              <a:ext uri="{FF2B5EF4-FFF2-40B4-BE49-F238E27FC236}">
                <a16:creationId xmlns:a16="http://schemas.microsoft.com/office/drawing/2014/main" id="{2DCE34D8-7123-4674-AA99-2047EA94B0D2}"/>
              </a:ext>
            </a:extLst>
          </p:cNvPr>
          <p:cNvPicPr>
            <a:picLocks noChangeAspect="1"/>
          </p:cNvPicPr>
          <p:nvPr/>
        </p:nvPicPr>
        <p:blipFill>
          <a:blip r:embed="rId2"/>
          <a:stretch>
            <a:fillRect/>
          </a:stretch>
        </p:blipFill>
        <p:spPr>
          <a:xfrm>
            <a:off x="489236" y="1745063"/>
            <a:ext cx="4162425" cy="1400175"/>
          </a:xfrm>
          <a:prstGeom prst="rect">
            <a:avLst/>
          </a:prstGeom>
        </p:spPr>
      </p:pic>
      <p:pic>
        <p:nvPicPr>
          <p:cNvPr id="9" name="Picture 8">
            <a:extLst>
              <a:ext uri="{FF2B5EF4-FFF2-40B4-BE49-F238E27FC236}">
                <a16:creationId xmlns:a16="http://schemas.microsoft.com/office/drawing/2014/main" id="{2E39F9CF-8DBA-46D2-BBC1-48804C6BE16B}"/>
              </a:ext>
            </a:extLst>
          </p:cNvPr>
          <p:cNvPicPr>
            <a:picLocks noChangeAspect="1"/>
          </p:cNvPicPr>
          <p:nvPr/>
        </p:nvPicPr>
        <p:blipFill>
          <a:blip r:embed="rId3"/>
          <a:stretch>
            <a:fillRect/>
          </a:stretch>
        </p:blipFill>
        <p:spPr>
          <a:xfrm>
            <a:off x="4638264" y="3644847"/>
            <a:ext cx="4067175" cy="1314450"/>
          </a:xfrm>
          <a:prstGeom prst="rect">
            <a:avLst/>
          </a:prstGeom>
        </p:spPr>
      </p:pic>
      <p:pic>
        <p:nvPicPr>
          <p:cNvPr id="10" name="Picture 9">
            <a:extLst>
              <a:ext uri="{FF2B5EF4-FFF2-40B4-BE49-F238E27FC236}">
                <a16:creationId xmlns:a16="http://schemas.microsoft.com/office/drawing/2014/main" id="{74D7CBD8-5DF2-48ED-9C62-2D8447B75E6A}"/>
              </a:ext>
            </a:extLst>
          </p:cNvPr>
          <p:cNvPicPr>
            <a:picLocks noChangeAspect="1"/>
          </p:cNvPicPr>
          <p:nvPr/>
        </p:nvPicPr>
        <p:blipFill>
          <a:blip r:embed="rId4"/>
          <a:stretch>
            <a:fillRect/>
          </a:stretch>
        </p:blipFill>
        <p:spPr>
          <a:xfrm>
            <a:off x="489236" y="3145238"/>
            <a:ext cx="4252581" cy="981075"/>
          </a:xfrm>
          <a:prstGeom prst="rect">
            <a:avLst/>
          </a:prstGeom>
        </p:spPr>
      </p:pic>
      <p:pic>
        <p:nvPicPr>
          <p:cNvPr id="11" name="Picture 10">
            <a:extLst>
              <a:ext uri="{FF2B5EF4-FFF2-40B4-BE49-F238E27FC236}">
                <a16:creationId xmlns:a16="http://schemas.microsoft.com/office/drawing/2014/main" id="{8D2C436A-4F2B-4705-B0E0-D97EF3AC958E}"/>
              </a:ext>
            </a:extLst>
          </p:cNvPr>
          <p:cNvPicPr>
            <a:picLocks noChangeAspect="1"/>
          </p:cNvPicPr>
          <p:nvPr/>
        </p:nvPicPr>
        <p:blipFill>
          <a:blip r:embed="rId5"/>
          <a:stretch>
            <a:fillRect/>
          </a:stretch>
        </p:blipFill>
        <p:spPr>
          <a:xfrm>
            <a:off x="480638" y="3992346"/>
            <a:ext cx="4157626" cy="966951"/>
          </a:xfrm>
          <a:prstGeom prst="rect">
            <a:avLst/>
          </a:prstGeom>
        </p:spPr>
      </p:pic>
      <p:sp>
        <p:nvSpPr>
          <p:cNvPr id="12" name="TextBox 11">
            <a:extLst>
              <a:ext uri="{FF2B5EF4-FFF2-40B4-BE49-F238E27FC236}">
                <a16:creationId xmlns:a16="http://schemas.microsoft.com/office/drawing/2014/main" id="{6000F09F-DF04-469E-A647-A74141695E31}"/>
              </a:ext>
            </a:extLst>
          </p:cNvPr>
          <p:cNvSpPr txBox="1"/>
          <p:nvPr/>
        </p:nvSpPr>
        <p:spPr>
          <a:xfrm>
            <a:off x="463110" y="5548998"/>
            <a:ext cx="11424090" cy="263149"/>
          </a:xfrm>
          <a:prstGeom prst="rect">
            <a:avLst/>
          </a:prstGeom>
          <a:noFill/>
        </p:spPr>
        <p:txBody>
          <a:bodyPr wrap="square" lIns="0" tIns="0" rIns="0" bIns="0" rtlCol="0">
            <a:spAutoFit/>
          </a:bodyPr>
          <a:lstStyle/>
          <a:p>
            <a:pPr>
              <a:lnSpc>
                <a:spcPct val="95000"/>
              </a:lnSpc>
            </a:pPr>
            <a:r>
              <a:rPr lang="en-GB" dirty="0">
                <a:solidFill>
                  <a:schemeClr val="bg1"/>
                </a:solidFill>
                <a:latin typeface="Montserrat" panose="00000500000000000000" pitchFamily="2" charset="0"/>
              </a:rPr>
              <a:t>When </a:t>
            </a:r>
            <a:r>
              <a:rPr lang="en-GB" b="1" dirty="0">
                <a:solidFill>
                  <a:schemeClr val="bg1"/>
                </a:solidFill>
                <a:latin typeface="Montserrat" panose="00000500000000000000" pitchFamily="2" charset="0"/>
              </a:rPr>
              <a:t>summed</a:t>
            </a:r>
            <a:r>
              <a:rPr lang="en-GB" dirty="0">
                <a:solidFill>
                  <a:schemeClr val="bg1"/>
                </a:solidFill>
                <a:latin typeface="Montserrat" panose="00000500000000000000" pitchFamily="2" charset="0"/>
              </a:rPr>
              <a:t> together, these transformations represent an </a:t>
            </a:r>
            <a:r>
              <a:rPr lang="en-GB" b="1" dirty="0">
                <a:solidFill>
                  <a:schemeClr val="bg1"/>
                </a:solidFill>
                <a:latin typeface="Montserrat" panose="00000500000000000000" pitchFamily="2" charset="0"/>
              </a:rPr>
              <a:t>approximation of an artefact form</a:t>
            </a:r>
          </a:p>
        </p:txBody>
      </p:sp>
    </p:spTree>
    <p:extLst>
      <p:ext uri="{BB962C8B-B14F-4D97-AF65-F5344CB8AC3E}">
        <p14:creationId xmlns:p14="http://schemas.microsoft.com/office/powerpoint/2010/main" val="3831074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EC28B5-5B0D-4F7D-AF10-3A5ACB3A6A99}"/>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1D8FD587-A6B8-41CE-85C8-F4C6F7637227}"/>
              </a:ext>
            </a:extLst>
          </p:cNvPr>
          <p:cNvSpPr txBox="1"/>
          <p:nvPr/>
        </p:nvSpPr>
        <p:spPr>
          <a:xfrm>
            <a:off x="363073" y="547183"/>
            <a:ext cx="7856638"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Elliptical Fourier Analysis (EFA)</a:t>
            </a:r>
            <a:endParaRPr lang="en-GB" sz="3200" b="1" dirty="0">
              <a:solidFill>
                <a:schemeClr val="bg1"/>
              </a:solidFill>
              <a:latin typeface="Montserrat ExtraBold" panose="00000900000000000000" pitchFamily="2" charset="0"/>
            </a:endParaRPr>
          </a:p>
        </p:txBody>
      </p:sp>
      <p:sp>
        <p:nvSpPr>
          <p:cNvPr id="6" name="Rectangle 5">
            <a:extLst>
              <a:ext uri="{FF2B5EF4-FFF2-40B4-BE49-F238E27FC236}">
                <a16:creationId xmlns:a16="http://schemas.microsoft.com/office/drawing/2014/main" id="{C4B68714-5026-481A-8425-A38FC90D1CE9}"/>
              </a:ext>
            </a:extLst>
          </p:cNvPr>
          <p:cNvSpPr/>
          <p:nvPr/>
        </p:nvSpPr>
        <p:spPr>
          <a:xfrm>
            <a:off x="489235" y="1897336"/>
            <a:ext cx="6930467" cy="2862322"/>
          </a:xfrm>
          <a:prstGeom prst="rect">
            <a:avLst/>
          </a:prstGeom>
        </p:spPr>
        <p:txBody>
          <a:bodyPr wrap="square">
            <a:spAutoFit/>
          </a:bodyPr>
          <a:lstStyle/>
          <a:p>
            <a:pPr marL="342900" indent="-342900">
              <a:buFont typeface="Wingdings" panose="05000000000000000000" pitchFamily="2" charset="2"/>
              <a:buChar char="§"/>
            </a:pPr>
            <a:r>
              <a:rPr lang="en-GB" dirty="0">
                <a:solidFill>
                  <a:schemeClr val="bg1"/>
                </a:solidFill>
                <a:latin typeface="Montserrat" panose="00000500000000000000" pitchFamily="2" charset="0"/>
              </a:rPr>
              <a:t>Outline estimation process that can provide a shape of varying detail depending on the number of harmonics you used. </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342900" indent="-342900">
              <a:buFont typeface="Wingdings" panose="05000000000000000000" pitchFamily="2" charset="2"/>
              <a:buChar char="§"/>
            </a:pPr>
            <a:r>
              <a:rPr lang="en-GB" b="1" dirty="0">
                <a:solidFill>
                  <a:schemeClr val="bg1"/>
                </a:solidFill>
                <a:latin typeface="Montserrat" panose="00000500000000000000" pitchFamily="2" charset="0"/>
              </a:rPr>
              <a:t>Greater number of harmonics = greater detail </a:t>
            </a:r>
            <a:br>
              <a:rPr lang="en-GB" dirty="0">
                <a:solidFill>
                  <a:schemeClr val="bg1"/>
                </a:solidFill>
                <a:latin typeface="Montserrat" panose="00000500000000000000" pitchFamily="2" charset="0"/>
              </a:rPr>
            </a:br>
            <a:r>
              <a:rPr lang="en-GB" dirty="0">
                <a:solidFill>
                  <a:schemeClr val="bg1"/>
                </a:solidFill>
                <a:latin typeface="Montserrat" panose="00000500000000000000" pitchFamily="2" charset="0"/>
              </a:rPr>
              <a:t>(and more closely resembling the shape)</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342900" indent="-342900">
              <a:buFont typeface="Wingdings" panose="05000000000000000000" pitchFamily="2" charset="2"/>
              <a:buChar char="§"/>
            </a:pPr>
            <a:r>
              <a:rPr lang="en-GB" b="1" dirty="0">
                <a:solidFill>
                  <a:schemeClr val="bg1"/>
                </a:solidFill>
                <a:latin typeface="Montserrat" panose="00000500000000000000" pitchFamily="2" charset="0"/>
              </a:rPr>
              <a:t>Too much detail = too much statistical noise</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342900" indent="-342900">
              <a:buFont typeface="Wingdings" panose="05000000000000000000" pitchFamily="2" charset="2"/>
              <a:buChar char="§"/>
            </a:pPr>
            <a:r>
              <a:rPr lang="en-GB" dirty="0">
                <a:solidFill>
                  <a:schemeClr val="bg1"/>
                </a:solidFill>
                <a:latin typeface="Montserrat" panose="00000500000000000000" pitchFamily="2" charset="0"/>
              </a:rPr>
              <a:t>So the right level of harmonics are necessary</a:t>
            </a:r>
          </a:p>
        </p:txBody>
      </p:sp>
    </p:spTree>
    <p:extLst>
      <p:ext uri="{BB962C8B-B14F-4D97-AF65-F5344CB8AC3E}">
        <p14:creationId xmlns:p14="http://schemas.microsoft.com/office/powerpoint/2010/main" val="1558391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FB540E-3C76-473C-8AD5-6C1809369EF3}"/>
              </a:ext>
            </a:extLst>
          </p:cNvPr>
          <p:cNvPicPr>
            <a:picLocks noChangeAspect="1"/>
          </p:cNvPicPr>
          <p:nvPr/>
        </p:nvPicPr>
        <p:blipFill rotWithShape="1">
          <a:blip r:embed="rId2"/>
          <a:srcRect t="8705" b="2987"/>
          <a:stretch/>
        </p:blipFill>
        <p:spPr>
          <a:xfrm>
            <a:off x="2259875" y="378892"/>
            <a:ext cx="8069347" cy="5819434"/>
          </a:xfrm>
          <a:prstGeom prst="rect">
            <a:avLst/>
          </a:prstGeom>
        </p:spPr>
      </p:pic>
      <p:sp>
        <p:nvSpPr>
          <p:cNvPr id="5" name="Rectangle 4">
            <a:extLst>
              <a:ext uri="{FF2B5EF4-FFF2-40B4-BE49-F238E27FC236}">
                <a16:creationId xmlns:a16="http://schemas.microsoft.com/office/drawing/2014/main" id="{A9E3559A-E322-4EEE-B235-5688A62969B0}"/>
              </a:ext>
            </a:extLst>
          </p:cNvPr>
          <p:cNvSpPr/>
          <p:nvPr/>
        </p:nvSpPr>
        <p:spPr>
          <a:xfrm>
            <a:off x="7769911" y="6324842"/>
            <a:ext cx="4293325" cy="400110"/>
          </a:xfrm>
          <a:prstGeom prst="rect">
            <a:avLst/>
          </a:prstGeom>
        </p:spPr>
        <p:txBody>
          <a:bodyPr wrap="square">
            <a:spAutoFit/>
          </a:bodyPr>
          <a:lstStyle/>
          <a:p>
            <a:r>
              <a:rPr lang="en-GB" sz="1000" dirty="0">
                <a:solidFill>
                  <a:schemeClr val="accent2"/>
                </a:solidFill>
                <a:latin typeface="Montserrat" panose="00000500000000000000" pitchFamily="2" charset="0"/>
              </a:rPr>
              <a:t>Norman MacLeod’s </a:t>
            </a:r>
            <a:r>
              <a:rPr lang="en-GB" sz="1000" dirty="0" err="1">
                <a:solidFill>
                  <a:schemeClr val="accent2"/>
                </a:solidFill>
                <a:latin typeface="Montserrat" panose="00000500000000000000" pitchFamily="2" charset="0"/>
              </a:rPr>
              <a:t>PalaeoMath</a:t>
            </a:r>
            <a:r>
              <a:rPr lang="en-GB" sz="1000" dirty="0">
                <a:solidFill>
                  <a:schemeClr val="accent2"/>
                </a:solidFill>
                <a:latin typeface="Montserrat" panose="00000500000000000000" pitchFamily="2" charset="0"/>
              </a:rPr>
              <a:t> 101 Series (</a:t>
            </a:r>
            <a:r>
              <a:rPr lang="en-GB" sz="1000" dirty="0">
                <a:solidFill>
                  <a:schemeClr val="accent2"/>
                </a:solidFill>
                <a:latin typeface="Montserrat" panose="00000500000000000000" pitchFamily="2" charset="0"/>
                <a:hlinkClick r:id="rId3">
                  <a:extLst>
                    <a:ext uri="{A12FA001-AC4F-418D-AE19-62706E023703}">
                      <ahyp:hlinkClr xmlns:ahyp="http://schemas.microsoft.com/office/drawing/2018/hyperlinkcolor" val="tx"/>
                    </a:ext>
                  </a:extLst>
                </a:hlinkClick>
              </a:rPr>
              <a:t>http://www.palass.org/publications/newsletter/palaeomath-101</a:t>
            </a:r>
            <a:r>
              <a:rPr lang="en-GB" sz="1000" dirty="0">
                <a:solidFill>
                  <a:schemeClr val="accent2"/>
                </a:solidFill>
                <a:latin typeface="Montserrat" panose="00000500000000000000" pitchFamily="2" charset="0"/>
              </a:rPr>
              <a:t>)  </a:t>
            </a:r>
          </a:p>
        </p:txBody>
      </p:sp>
    </p:spTree>
    <p:extLst>
      <p:ext uri="{BB962C8B-B14F-4D97-AF65-F5344CB8AC3E}">
        <p14:creationId xmlns:p14="http://schemas.microsoft.com/office/powerpoint/2010/main" val="1761511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BAD1F-A8B7-4CC7-9BA9-419295C1CB82}"/>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933614-64AC-4095-AD42-37D87576158A}"/>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bg1"/>
                </a:solidFill>
                <a:latin typeface="Montserrat ExtraBold" panose="00000900000000000000" pitchFamily="2" charset="0"/>
              </a:rPr>
              <a:t>Exercise 12: Prior normalisation</a:t>
            </a:r>
          </a:p>
        </p:txBody>
      </p:sp>
      <p:sp>
        <p:nvSpPr>
          <p:cNvPr id="6" name="Content Placeholder 4">
            <a:extLst>
              <a:ext uri="{FF2B5EF4-FFF2-40B4-BE49-F238E27FC236}">
                <a16:creationId xmlns:a16="http://schemas.microsoft.com/office/drawing/2014/main" id="{7FFF71C7-9F67-4FB5-92E2-0A52EB37F161}"/>
              </a:ext>
            </a:extLst>
          </p:cNvPr>
          <p:cNvSpPr>
            <a:spLocks noGrp="1"/>
          </p:cNvSpPr>
          <p:nvPr>
            <p:ph idx="1"/>
          </p:nvPr>
        </p:nvSpPr>
        <p:spPr>
          <a:xfrm>
            <a:off x="985836" y="2677885"/>
            <a:ext cx="5728473" cy="3219677"/>
          </a:xfrm>
        </p:spPr>
        <p:txBody>
          <a:bodyPr>
            <a:normAutofit/>
          </a:bodyPr>
          <a:lstStyle/>
          <a:p>
            <a:r>
              <a:rPr lang="en-GB" sz="1800" dirty="0">
                <a:solidFill>
                  <a:schemeClr val="bg1"/>
                </a:solidFill>
                <a:latin typeface="Montserrat" panose="00000500000000000000" pitchFamily="2" charset="0"/>
              </a:rPr>
              <a:t>Prior normalisation (EFA), all examples should be centred, scaled and closed (if open). These can be done using functions in Momocs.</a:t>
            </a:r>
          </a:p>
          <a:p>
            <a:r>
              <a:rPr lang="en-GB" sz="1800" dirty="0">
                <a:solidFill>
                  <a:schemeClr val="bg1"/>
                </a:solidFill>
                <a:latin typeface="Montserrat" panose="00000500000000000000" pitchFamily="2" charset="0"/>
              </a:rPr>
              <a:t>Use the </a:t>
            </a:r>
            <a:r>
              <a:rPr lang="en-GB" sz="1800" dirty="0" err="1">
                <a:solidFill>
                  <a:schemeClr val="bg1"/>
                </a:solidFill>
                <a:latin typeface="Lucida Console" panose="020B0609040504020204" pitchFamily="49" charset="0"/>
              </a:rPr>
              <a:t>coo_close</a:t>
            </a:r>
            <a:r>
              <a:rPr lang="en-GB" sz="1800" dirty="0">
                <a:solidFill>
                  <a:schemeClr val="bg1"/>
                </a:solidFill>
                <a:latin typeface="Lucida Console" panose="020B0609040504020204" pitchFamily="49" charset="0"/>
              </a:rPr>
              <a:t>()</a:t>
            </a:r>
            <a:r>
              <a:rPr lang="en-GB" sz="1800" dirty="0">
                <a:solidFill>
                  <a:schemeClr val="bg1"/>
                </a:solidFill>
                <a:latin typeface="Montserrat" panose="00000500000000000000" pitchFamily="2" charset="0"/>
              </a:rPr>
              <a:t>, </a:t>
            </a:r>
            <a:r>
              <a:rPr lang="en-GB" sz="1800" dirty="0" err="1">
                <a:solidFill>
                  <a:schemeClr val="bg1"/>
                </a:solidFill>
                <a:latin typeface="Lucida Console" panose="020B0609040504020204" pitchFamily="49" charset="0"/>
              </a:rPr>
              <a:t>coo_centre</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and </a:t>
            </a:r>
            <a:r>
              <a:rPr lang="en-GB" sz="1800" dirty="0" err="1">
                <a:solidFill>
                  <a:schemeClr val="bg1"/>
                </a:solidFill>
                <a:latin typeface="Lucida Console" panose="020B0609040504020204" pitchFamily="49" charset="0"/>
              </a:rPr>
              <a:t>coo_scale</a:t>
            </a:r>
            <a:r>
              <a:rPr lang="en-GB" sz="1800" dirty="0">
                <a:solidFill>
                  <a:schemeClr val="bg1"/>
                </a:solidFill>
                <a:latin typeface="Lucida Console" panose="020B0609040504020204" pitchFamily="49" charset="0"/>
              </a:rPr>
              <a:t>() </a:t>
            </a:r>
            <a:r>
              <a:rPr lang="en-GB" sz="1800" dirty="0">
                <a:solidFill>
                  <a:schemeClr val="bg1"/>
                </a:solidFill>
                <a:latin typeface="Montserrat" panose="00000500000000000000" pitchFamily="2" charset="0"/>
              </a:rPr>
              <a:t>functions and normalise the outlines.</a:t>
            </a:r>
          </a:p>
          <a:p>
            <a:r>
              <a:rPr lang="en-GB" sz="1800" dirty="0">
                <a:solidFill>
                  <a:schemeClr val="bg1"/>
                </a:solidFill>
                <a:latin typeface="Montserrat" panose="00000500000000000000" pitchFamily="2" charset="0"/>
              </a:rPr>
              <a:t>Check with the </a:t>
            </a:r>
            <a:r>
              <a:rPr lang="en-GB" sz="1800" dirty="0">
                <a:solidFill>
                  <a:schemeClr val="bg1"/>
                </a:solidFill>
                <a:latin typeface="Lucida Console" panose="020B0609040504020204" pitchFamily="49" charset="0"/>
              </a:rPr>
              <a:t>stack()</a:t>
            </a:r>
            <a:r>
              <a:rPr lang="en-GB" sz="1800" dirty="0">
                <a:solidFill>
                  <a:schemeClr val="bg1"/>
                </a:solidFill>
                <a:latin typeface="Montserrat" panose="00000500000000000000" pitchFamily="2" charset="0"/>
              </a:rPr>
              <a:t> function.</a:t>
            </a:r>
            <a:br>
              <a:rPr lang="en-GB" sz="1400" dirty="0">
                <a:latin typeface="Montserrat" panose="00000500000000000000" pitchFamily="2" charset="0"/>
              </a:rPr>
            </a:br>
            <a:endParaRPr lang="en-GB" sz="1400" dirty="0">
              <a:latin typeface="Montserrat" panose="00000500000000000000" pitchFamily="2" charset="0"/>
            </a:endParaRPr>
          </a:p>
          <a:p>
            <a:pPr marL="0" indent="0">
              <a:buNone/>
            </a:pPr>
            <a:endParaRPr lang="en-GB" sz="1800" dirty="0">
              <a:latin typeface="Montserrat" panose="00000500000000000000" pitchFamily="2" charset="0"/>
            </a:endParaRPr>
          </a:p>
          <a:p>
            <a:endParaRPr lang="en-GB" sz="1800" dirty="0">
              <a:latin typeface="Montserrat" panose="00000500000000000000" pitchFamily="2" charset="0"/>
            </a:endParaRPr>
          </a:p>
        </p:txBody>
      </p:sp>
      <p:pic>
        <p:nvPicPr>
          <p:cNvPr id="7" name="Picture 6">
            <a:extLst>
              <a:ext uri="{FF2B5EF4-FFF2-40B4-BE49-F238E27FC236}">
                <a16:creationId xmlns:a16="http://schemas.microsoft.com/office/drawing/2014/main" id="{07AA3ED2-6A8A-4306-9BA7-BF8F90572823}"/>
              </a:ext>
            </a:extLst>
          </p:cNvPr>
          <p:cNvPicPr>
            <a:picLocks noChangeAspect="1"/>
          </p:cNvPicPr>
          <p:nvPr/>
        </p:nvPicPr>
        <p:blipFill>
          <a:blip r:embed="rId2"/>
          <a:stretch>
            <a:fillRect/>
          </a:stretch>
        </p:blipFill>
        <p:spPr>
          <a:xfrm>
            <a:off x="7187666" y="2020147"/>
            <a:ext cx="4530977" cy="3817348"/>
          </a:xfrm>
          <a:prstGeom prst="rect">
            <a:avLst/>
          </a:prstGeom>
        </p:spPr>
      </p:pic>
    </p:spTree>
    <p:extLst>
      <p:ext uri="{BB962C8B-B14F-4D97-AF65-F5344CB8AC3E}">
        <p14:creationId xmlns:p14="http://schemas.microsoft.com/office/powerpoint/2010/main" val="2030863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663E28-FD59-41CA-9787-B9B2318F068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954E0D98-8A0D-4012-B2B9-8740D2AA3426}"/>
              </a:ext>
            </a:extLst>
          </p:cNvPr>
          <p:cNvSpPr>
            <a:spLocks noGrp="1"/>
          </p:cNvSpPr>
          <p:nvPr>
            <p:ph type="title"/>
          </p:nvPr>
        </p:nvSpPr>
        <p:spPr>
          <a:xfrm>
            <a:off x="838200" y="5321028"/>
            <a:ext cx="10515600" cy="1325563"/>
          </a:xfrm>
        </p:spPr>
        <p:txBody>
          <a:bodyPr>
            <a:normAutofit/>
          </a:bodyPr>
          <a:lstStyle/>
          <a:p>
            <a:r>
              <a:rPr lang="en-GB" sz="4800" b="1" dirty="0">
                <a:solidFill>
                  <a:schemeClr val="bg1"/>
                </a:solidFill>
                <a:latin typeface="Montserrat SemiBold" panose="00000700000000000000" pitchFamily="2" charset="0"/>
              </a:rPr>
              <a:t>Day One…</a:t>
            </a:r>
          </a:p>
        </p:txBody>
      </p:sp>
    </p:spTree>
    <p:extLst>
      <p:ext uri="{BB962C8B-B14F-4D97-AF65-F5344CB8AC3E}">
        <p14:creationId xmlns:p14="http://schemas.microsoft.com/office/powerpoint/2010/main" val="3433329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6C2AE9-B0B6-421E-9CD7-3ABAC9757B09}"/>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A52A26E-FD1A-42DD-8538-A4D4A7C6EBC6}"/>
              </a:ext>
            </a:extLst>
          </p:cNvPr>
          <p:cNvSpPr txBox="1"/>
          <p:nvPr/>
        </p:nvSpPr>
        <p:spPr>
          <a:xfrm>
            <a:off x="363073" y="547183"/>
            <a:ext cx="7180171"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Calculating harmonic power</a:t>
            </a:r>
            <a:endParaRPr lang="en-GB" sz="3200" b="1" dirty="0">
              <a:solidFill>
                <a:schemeClr val="bg1"/>
              </a:solidFill>
              <a:latin typeface="Montserrat ExtraBold" panose="00000900000000000000" pitchFamily="2" charset="0"/>
            </a:endParaRPr>
          </a:p>
        </p:txBody>
      </p:sp>
      <p:sp>
        <p:nvSpPr>
          <p:cNvPr id="6" name="Rectangle 5">
            <a:extLst>
              <a:ext uri="{FF2B5EF4-FFF2-40B4-BE49-F238E27FC236}">
                <a16:creationId xmlns:a16="http://schemas.microsoft.com/office/drawing/2014/main" id="{E44083E6-37AC-41AA-BB27-717DC2BCD0D6}"/>
              </a:ext>
            </a:extLst>
          </p:cNvPr>
          <p:cNvSpPr/>
          <p:nvPr/>
        </p:nvSpPr>
        <p:spPr>
          <a:xfrm>
            <a:off x="489236" y="1897336"/>
            <a:ext cx="6852090" cy="2862322"/>
          </a:xfrm>
          <a:prstGeom prst="rect">
            <a:avLst/>
          </a:prstGeom>
        </p:spPr>
        <p:txBody>
          <a:bodyPr wrap="square">
            <a:spAutoFit/>
          </a:bodyPr>
          <a:lstStyle/>
          <a:p>
            <a:pPr marL="457200" indent="-457200">
              <a:buSzPct val="150000"/>
              <a:buFont typeface="+mj-lt"/>
              <a:buAutoNum type="arabicPeriod"/>
            </a:pPr>
            <a:r>
              <a:rPr lang="en-GB" dirty="0">
                <a:solidFill>
                  <a:schemeClr val="bg1"/>
                </a:solidFill>
                <a:latin typeface="Montserrat" panose="00000500000000000000" pitchFamily="2" charset="0"/>
              </a:rPr>
              <a:t>‘Eyeing it’: see at what harmonic the shape looks right</a:t>
            </a:r>
            <a:br>
              <a:rPr lang="en-GB" dirty="0">
                <a:solidFill>
                  <a:schemeClr val="bg1"/>
                </a:solidFill>
                <a:latin typeface="Montserrat" panose="00000500000000000000" pitchFamily="2" charset="0"/>
              </a:rPr>
            </a:br>
            <a:r>
              <a:rPr lang="en-GB" dirty="0">
                <a:solidFill>
                  <a:schemeClr val="bg1"/>
                </a:solidFill>
                <a:latin typeface="Montserrat" panose="00000500000000000000" pitchFamily="2" charset="0"/>
              </a:rPr>
              <a:t> </a:t>
            </a:r>
          </a:p>
          <a:p>
            <a:pPr marL="457200" indent="-457200">
              <a:buSzPct val="150000"/>
              <a:buFont typeface="+mj-lt"/>
              <a:buAutoNum type="arabicPeriod"/>
            </a:pPr>
            <a:r>
              <a:rPr lang="en-GB" dirty="0">
                <a:solidFill>
                  <a:schemeClr val="bg1"/>
                </a:solidFill>
                <a:latin typeface="Montserrat" panose="00000500000000000000" pitchFamily="2" charset="0"/>
              </a:rPr>
              <a:t>Calculating 99% harmonic power</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dirty="0">
                <a:solidFill>
                  <a:schemeClr val="bg1"/>
                </a:solidFill>
                <a:latin typeface="Montserrat" panose="00000500000000000000" pitchFamily="2" charset="0"/>
              </a:rPr>
              <a:t>Calculating deviation in % of the centroid size</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dirty="0">
                <a:solidFill>
                  <a:schemeClr val="bg1"/>
                </a:solidFill>
                <a:latin typeface="Montserrat" panose="00000500000000000000" pitchFamily="2" charset="0"/>
              </a:rPr>
              <a:t>Calculating deviation in coefficients</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a:buSzPct val="150000"/>
            </a:pPr>
            <a:endParaRPr lang="en-GB" dirty="0">
              <a:solidFill>
                <a:schemeClr val="bg1"/>
              </a:solidFill>
              <a:latin typeface="Montserrat" panose="00000500000000000000" pitchFamily="2" charset="0"/>
            </a:endParaRPr>
          </a:p>
          <a:p>
            <a:pPr>
              <a:buSzPct val="150000"/>
            </a:pPr>
            <a:r>
              <a:rPr lang="en-GB" dirty="0">
                <a:solidFill>
                  <a:schemeClr val="bg1"/>
                </a:solidFill>
                <a:latin typeface="Montserrat" panose="00000500000000000000" pitchFamily="2" charset="0"/>
              </a:rPr>
              <a:t>For 2-4: R/Momocs: </a:t>
            </a:r>
            <a:r>
              <a:rPr lang="en-GB" dirty="0">
                <a:solidFill>
                  <a:schemeClr val="bg1"/>
                </a:solidFill>
                <a:latin typeface="Lucida Console" panose="020B0609040504020204" pitchFamily="49" charset="0"/>
              </a:rPr>
              <a:t>calibrate() </a:t>
            </a:r>
            <a:r>
              <a:rPr lang="en-GB" dirty="0">
                <a:solidFill>
                  <a:schemeClr val="bg1"/>
                </a:solidFill>
                <a:latin typeface="Montserrat" panose="00000500000000000000" pitchFamily="2" charset="0"/>
              </a:rPr>
              <a:t>functions</a:t>
            </a:r>
          </a:p>
        </p:txBody>
      </p:sp>
      <p:sp>
        <p:nvSpPr>
          <p:cNvPr id="7" name="Rectangle 6">
            <a:extLst>
              <a:ext uri="{FF2B5EF4-FFF2-40B4-BE49-F238E27FC236}">
                <a16:creationId xmlns:a16="http://schemas.microsoft.com/office/drawing/2014/main" id="{A2A0A3D5-9FD2-480C-A7C8-64F1A70A8EDB}"/>
              </a:ext>
            </a:extLst>
          </p:cNvPr>
          <p:cNvSpPr/>
          <p:nvPr/>
        </p:nvSpPr>
        <p:spPr>
          <a:xfrm>
            <a:off x="7769911" y="6324842"/>
            <a:ext cx="4293325" cy="400110"/>
          </a:xfrm>
          <a:prstGeom prst="rect">
            <a:avLst/>
          </a:prstGeom>
        </p:spPr>
        <p:txBody>
          <a:bodyPr wrap="square">
            <a:spAutoFit/>
          </a:bodyPr>
          <a:lstStyle/>
          <a:p>
            <a:r>
              <a:rPr lang="en-GB" sz="1000" dirty="0">
                <a:solidFill>
                  <a:schemeClr val="bg1"/>
                </a:solidFill>
                <a:latin typeface="Montserrat" panose="00000500000000000000" pitchFamily="2" charset="0"/>
              </a:rPr>
              <a:t>Norman MacLeod’s </a:t>
            </a:r>
            <a:r>
              <a:rPr lang="en-GB" sz="1000" dirty="0" err="1">
                <a:solidFill>
                  <a:schemeClr val="bg1"/>
                </a:solidFill>
                <a:latin typeface="Montserrat" panose="00000500000000000000" pitchFamily="2" charset="0"/>
              </a:rPr>
              <a:t>PalaeoMath</a:t>
            </a:r>
            <a:r>
              <a:rPr lang="en-GB" sz="1000" dirty="0">
                <a:solidFill>
                  <a:schemeClr val="bg1"/>
                </a:solidFill>
                <a:latin typeface="Montserrat" panose="00000500000000000000" pitchFamily="2" charset="0"/>
              </a:rPr>
              <a:t> 101 Series (</a:t>
            </a:r>
            <a:r>
              <a:rPr lang="en-GB" sz="1000" dirty="0">
                <a:solidFill>
                  <a:schemeClr val="bg1"/>
                </a:solidFill>
                <a:latin typeface="Montserrat" panose="00000500000000000000" pitchFamily="2" charset="0"/>
                <a:hlinkClick r:id="rId2">
                  <a:extLst>
                    <a:ext uri="{A12FA001-AC4F-418D-AE19-62706E023703}">
                      <ahyp:hlinkClr xmlns:ahyp="http://schemas.microsoft.com/office/drawing/2018/hyperlinkcolor" val="tx"/>
                    </a:ext>
                  </a:extLst>
                </a:hlinkClick>
              </a:rPr>
              <a:t>http://www.palass.org/publications/newsletter/palaeomath-101</a:t>
            </a:r>
            <a:r>
              <a:rPr lang="en-GB" sz="1000" dirty="0">
                <a:solidFill>
                  <a:schemeClr val="bg1"/>
                </a:solidFill>
                <a:latin typeface="Montserrat" panose="00000500000000000000" pitchFamily="2" charset="0"/>
              </a:rPr>
              <a:t>)  </a:t>
            </a:r>
          </a:p>
        </p:txBody>
      </p:sp>
    </p:spTree>
    <p:extLst>
      <p:ext uri="{BB962C8B-B14F-4D97-AF65-F5344CB8AC3E}">
        <p14:creationId xmlns:p14="http://schemas.microsoft.com/office/powerpoint/2010/main" val="3101325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2876C7-5378-4476-9EE1-F3DD94B249D3}"/>
              </a:ext>
            </a:extLst>
          </p:cNvPr>
          <p:cNvSpPr txBox="1"/>
          <p:nvPr/>
        </p:nvSpPr>
        <p:spPr>
          <a:xfrm>
            <a:off x="363073" y="547183"/>
            <a:ext cx="7180171" cy="646331"/>
          </a:xfrm>
          <a:prstGeom prst="rect">
            <a:avLst/>
          </a:prstGeom>
          <a:noFill/>
        </p:spPr>
        <p:txBody>
          <a:bodyPr wrap="none" rtlCol="0">
            <a:spAutoFit/>
          </a:bodyPr>
          <a:lstStyle/>
          <a:p>
            <a:r>
              <a:rPr lang="en-GB" sz="3600" b="1" dirty="0">
                <a:solidFill>
                  <a:schemeClr val="accent2"/>
                </a:solidFill>
                <a:latin typeface="Montserrat ExtraBold" panose="00000900000000000000" pitchFamily="2" charset="0"/>
              </a:rPr>
              <a:t>Calculating harmonic power</a:t>
            </a:r>
            <a:endParaRPr lang="en-GB" sz="3200" b="1" dirty="0">
              <a:solidFill>
                <a:schemeClr val="accent2"/>
              </a:solidFill>
              <a:latin typeface="Montserrat ExtraBold" panose="00000900000000000000" pitchFamily="2" charset="0"/>
            </a:endParaRPr>
          </a:p>
        </p:txBody>
      </p:sp>
      <p:pic>
        <p:nvPicPr>
          <p:cNvPr id="5" name="Picture 4">
            <a:extLst>
              <a:ext uri="{FF2B5EF4-FFF2-40B4-BE49-F238E27FC236}">
                <a16:creationId xmlns:a16="http://schemas.microsoft.com/office/drawing/2014/main" id="{318BC90F-4A94-473B-904E-EE51918E8B34}"/>
              </a:ext>
            </a:extLst>
          </p:cNvPr>
          <p:cNvPicPr>
            <a:picLocks noChangeAspect="1"/>
          </p:cNvPicPr>
          <p:nvPr/>
        </p:nvPicPr>
        <p:blipFill>
          <a:blip r:embed="rId2"/>
          <a:stretch>
            <a:fillRect/>
          </a:stretch>
        </p:blipFill>
        <p:spPr>
          <a:xfrm>
            <a:off x="426051" y="1870948"/>
            <a:ext cx="11339898" cy="4791107"/>
          </a:xfrm>
          <a:prstGeom prst="rect">
            <a:avLst/>
          </a:prstGeom>
        </p:spPr>
      </p:pic>
      <p:sp>
        <p:nvSpPr>
          <p:cNvPr id="6" name="Rectangle 5">
            <a:extLst>
              <a:ext uri="{FF2B5EF4-FFF2-40B4-BE49-F238E27FC236}">
                <a16:creationId xmlns:a16="http://schemas.microsoft.com/office/drawing/2014/main" id="{1DACCC1B-B895-4C79-B073-8714102E194E}"/>
              </a:ext>
            </a:extLst>
          </p:cNvPr>
          <p:cNvSpPr/>
          <p:nvPr/>
        </p:nvSpPr>
        <p:spPr>
          <a:xfrm>
            <a:off x="363073" y="1371365"/>
            <a:ext cx="4568879" cy="369332"/>
          </a:xfrm>
          <a:prstGeom prst="rect">
            <a:avLst/>
          </a:prstGeom>
        </p:spPr>
        <p:txBody>
          <a:bodyPr wrap="none">
            <a:spAutoFit/>
          </a:bodyPr>
          <a:lstStyle/>
          <a:p>
            <a:r>
              <a:rPr lang="en-GB" dirty="0" err="1">
                <a:solidFill>
                  <a:schemeClr val="accent2"/>
                </a:solidFill>
                <a:latin typeface="Lucida Console" panose="020B0609040504020204" pitchFamily="49" charset="0"/>
              </a:rPr>
              <a:t>calibrate_deviations_efourier</a:t>
            </a:r>
            <a:r>
              <a:rPr lang="en-GB" dirty="0">
                <a:solidFill>
                  <a:schemeClr val="accent2"/>
                </a:solidFill>
                <a:latin typeface="Lucida Console" panose="020B0609040504020204" pitchFamily="49" charset="0"/>
              </a:rPr>
              <a:t>()</a:t>
            </a:r>
            <a:r>
              <a:rPr lang="en-GB" dirty="0">
                <a:solidFill>
                  <a:schemeClr val="accent2"/>
                </a:solidFill>
                <a:latin typeface="Montserrat" panose="00000500000000000000" pitchFamily="2" charset="0"/>
              </a:rPr>
              <a:t> </a:t>
            </a:r>
            <a:endParaRPr lang="en-GB" dirty="0">
              <a:solidFill>
                <a:schemeClr val="accent2"/>
              </a:solidFill>
            </a:endParaRPr>
          </a:p>
        </p:txBody>
      </p:sp>
    </p:spTree>
    <p:extLst>
      <p:ext uri="{BB962C8B-B14F-4D97-AF65-F5344CB8AC3E}">
        <p14:creationId xmlns:p14="http://schemas.microsoft.com/office/powerpoint/2010/main" val="27593034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F03BE8-C5CB-47CC-96B0-A583DB54C947}"/>
              </a:ext>
            </a:extLst>
          </p:cNvPr>
          <p:cNvSpPr txBox="1"/>
          <p:nvPr/>
        </p:nvSpPr>
        <p:spPr>
          <a:xfrm>
            <a:off x="585646" y="614681"/>
            <a:ext cx="10413279" cy="584775"/>
          </a:xfrm>
          <a:prstGeom prst="rect">
            <a:avLst/>
          </a:prstGeom>
          <a:noFill/>
        </p:spPr>
        <p:txBody>
          <a:bodyPr wrap="square" rtlCol="0">
            <a:spAutoFit/>
          </a:bodyPr>
          <a:lstStyle/>
          <a:p>
            <a:r>
              <a:rPr lang="en-GB" sz="3200" b="1" dirty="0">
                <a:solidFill>
                  <a:schemeClr val="accent2"/>
                </a:solidFill>
                <a:latin typeface="Montserrat ExtraBold" panose="00000900000000000000" pitchFamily="2" charset="0"/>
              </a:rPr>
              <a:t>Exercise 13: Harmonics and EFA creation</a:t>
            </a:r>
          </a:p>
        </p:txBody>
      </p:sp>
      <p:sp>
        <p:nvSpPr>
          <p:cNvPr id="5" name="Content Placeholder 4">
            <a:extLst>
              <a:ext uri="{FF2B5EF4-FFF2-40B4-BE49-F238E27FC236}">
                <a16:creationId xmlns:a16="http://schemas.microsoft.com/office/drawing/2014/main" id="{CD9F7F85-81C7-49A0-8714-24607216099C}"/>
              </a:ext>
            </a:extLst>
          </p:cNvPr>
          <p:cNvSpPr>
            <a:spLocks noGrp="1"/>
          </p:cNvSpPr>
          <p:nvPr>
            <p:ph idx="1"/>
          </p:nvPr>
        </p:nvSpPr>
        <p:spPr>
          <a:xfrm>
            <a:off x="985836" y="1802675"/>
            <a:ext cx="6838815" cy="4094888"/>
          </a:xfrm>
        </p:spPr>
        <p:txBody>
          <a:bodyPr>
            <a:normAutofit/>
          </a:bodyPr>
          <a:lstStyle/>
          <a:p>
            <a:r>
              <a:rPr lang="en-GB" sz="1800" dirty="0">
                <a:solidFill>
                  <a:schemeClr val="accent2"/>
                </a:solidFill>
                <a:latin typeface="Montserrat" panose="00000500000000000000" pitchFamily="2" charset="0"/>
              </a:rPr>
              <a:t>Use the following functions to determine the right levels of harmonics necessary for 99.9 harmonic power:</a:t>
            </a:r>
            <a:br>
              <a:rPr lang="en-GB" sz="1800" dirty="0">
                <a:solidFill>
                  <a:schemeClr val="accent2"/>
                </a:solidFill>
                <a:latin typeface="Montserrat" panose="00000500000000000000" pitchFamily="2" charset="0"/>
              </a:rPr>
            </a:br>
            <a:endParaRPr lang="en-GB" sz="1800" dirty="0">
              <a:solidFill>
                <a:schemeClr val="accent2"/>
              </a:solidFill>
              <a:latin typeface="Montserrat" panose="00000500000000000000" pitchFamily="2" charset="0"/>
            </a:endParaRPr>
          </a:p>
          <a:p>
            <a:pPr lvl="1"/>
            <a:r>
              <a:rPr lang="en-GB" sz="1800" dirty="0" err="1">
                <a:solidFill>
                  <a:schemeClr val="accent2"/>
                </a:solidFill>
                <a:latin typeface="Lucida Console" panose="020B0609040504020204" pitchFamily="49" charset="0"/>
              </a:rPr>
              <a:t>calibrate_harmonicpower_efourier</a:t>
            </a:r>
            <a:r>
              <a:rPr lang="en-GB" sz="1800" dirty="0">
                <a:solidFill>
                  <a:schemeClr val="accent2"/>
                </a:solidFill>
                <a:latin typeface="Lucida Console" panose="020B0609040504020204" pitchFamily="49" charset="0"/>
              </a:rPr>
              <a:t>()</a:t>
            </a:r>
          </a:p>
          <a:p>
            <a:pPr lvl="1"/>
            <a:r>
              <a:rPr lang="en-GB" sz="1800" dirty="0" err="1">
                <a:solidFill>
                  <a:schemeClr val="accent2"/>
                </a:solidFill>
                <a:latin typeface="Lucida Console" panose="020B0609040504020204" pitchFamily="49" charset="0"/>
              </a:rPr>
              <a:t>calibrate_reconstructions_efourier</a:t>
            </a:r>
            <a:r>
              <a:rPr lang="en-GB" sz="1800" dirty="0">
                <a:solidFill>
                  <a:schemeClr val="accent2"/>
                </a:solidFill>
                <a:latin typeface="Lucida Console" panose="020B0609040504020204" pitchFamily="49" charset="0"/>
              </a:rPr>
              <a:t>()</a:t>
            </a:r>
          </a:p>
          <a:p>
            <a:pPr lvl="1"/>
            <a:r>
              <a:rPr lang="en-GB" sz="1800" dirty="0" err="1">
                <a:solidFill>
                  <a:schemeClr val="accent2"/>
                </a:solidFill>
                <a:latin typeface="Lucida Console" panose="020B0609040504020204" pitchFamily="49" charset="0"/>
              </a:rPr>
              <a:t>calibrate_deviations_efourier</a:t>
            </a:r>
            <a:r>
              <a:rPr lang="en-GB" sz="1800" dirty="0">
                <a:solidFill>
                  <a:schemeClr val="accent2"/>
                </a:solidFill>
                <a:latin typeface="Lucida Console" panose="020B0609040504020204" pitchFamily="49" charset="0"/>
              </a:rPr>
              <a:t>()</a:t>
            </a:r>
            <a:br>
              <a:rPr lang="en-GB" sz="1800" dirty="0">
                <a:solidFill>
                  <a:schemeClr val="accent2"/>
                </a:solidFill>
                <a:latin typeface="Lucida Console" panose="020B0609040504020204" pitchFamily="49" charset="0"/>
              </a:rPr>
            </a:br>
            <a:endParaRPr lang="en-GB" sz="1800" dirty="0">
              <a:solidFill>
                <a:schemeClr val="accent2"/>
              </a:solidFill>
              <a:latin typeface="Lucida Console" panose="020B0609040504020204" pitchFamily="49" charset="0"/>
            </a:endParaRPr>
          </a:p>
          <a:p>
            <a:r>
              <a:rPr lang="en-GB" sz="2000" dirty="0">
                <a:solidFill>
                  <a:schemeClr val="accent2"/>
                </a:solidFill>
                <a:latin typeface="Montserrat" panose="00000500000000000000" pitchFamily="2" charset="0"/>
              </a:rPr>
              <a:t>Use the </a:t>
            </a:r>
            <a:r>
              <a:rPr lang="en-GB" sz="2000" dirty="0">
                <a:solidFill>
                  <a:schemeClr val="accent2"/>
                </a:solidFill>
                <a:latin typeface="Lucida Console" panose="020B0609040504020204" pitchFamily="49" charset="0"/>
              </a:rPr>
              <a:t>efourier()</a:t>
            </a:r>
            <a:r>
              <a:rPr lang="en-GB" sz="2000" dirty="0">
                <a:solidFill>
                  <a:schemeClr val="accent2"/>
                </a:solidFill>
                <a:latin typeface="Montserrat" panose="00000500000000000000" pitchFamily="2" charset="0"/>
              </a:rPr>
              <a:t> function to create the EFA class file and examine its contents</a:t>
            </a:r>
            <a:br>
              <a:rPr lang="en-GB" sz="2000" dirty="0">
                <a:solidFill>
                  <a:schemeClr val="accent2"/>
                </a:solidFill>
                <a:latin typeface="Lucida Console" panose="020B0609040504020204" pitchFamily="49" charset="0"/>
              </a:rPr>
            </a:br>
            <a:endParaRPr lang="en-GB" sz="2000" dirty="0">
              <a:solidFill>
                <a:schemeClr val="accent2"/>
              </a:solidFill>
              <a:latin typeface="Lucida Console" panose="020B0609040504020204" pitchFamily="49" charset="0"/>
            </a:endParaRPr>
          </a:p>
          <a:p>
            <a:pPr marL="0" indent="0">
              <a:buNone/>
            </a:pPr>
            <a:endParaRPr lang="en-GB" sz="1800" dirty="0">
              <a:solidFill>
                <a:schemeClr val="accent2"/>
              </a:solidFill>
              <a:latin typeface="Montserrat" panose="00000500000000000000" pitchFamily="2" charset="0"/>
            </a:endParaRPr>
          </a:p>
          <a:p>
            <a:endParaRPr lang="en-GB" sz="1800" dirty="0">
              <a:solidFill>
                <a:schemeClr val="accent2"/>
              </a:solidFill>
              <a:latin typeface="Montserrat" panose="00000500000000000000" pitchFamily="2" charset="0"/>
            </a:endParaRPr>
          </a:p>
        </p:txBody>
      </p:sp>
    </p:spTree>
    <p:extLst>
      <p:ext uri="{BB962C8B-B14F-4D97-AF65-F5344CB8AC3E}">
        <p14:creationId xmlns:p14="http://schemas.microsoft.com/office/powerpoint/2010/main" val="27874879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9A7F61-BD8B-4F0B-97F8-963A8CAFC006}"/>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8E229C58-0B02-4A52-B6A3-87A56E598373}"/>
              </a:ext>
            </a:extLst>
          </p:cNvPr>
          <p:cNvSpPr txBox="1"/>
          <p:nvPr/>
        </p:nvSpPr>
        <p:spPr>
          <a:xfrm>
            <a:off x="363073" y="547183"/>
            <a:ext cx="9775433"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Alternatives to Elliptic Fourier Analysis</a:t>
            </a:r>
            <a:endParaRPr lang="en-GB" sz="3200" b="1" dirty="0">
              <a:solidFill>
                <a:schemeClr val="bg1"/>
              </a:solidFill>
              <a:latin typeface="Montserrat ExtraBold" panose="00000900000000000000" pitchFamily="2" charset="0"/>
            </a:endParaRPr>
          </a:p>
        </p:txBody>
      </p:sp>
      <p:sp>
        <p:nvSpPr>
          <p:cNvPr id="5" name="Rectangle 4">
            <a:extLst>
              <a:ext uri="{FF2B5EF4-FFF2-40B4-BE49-F238E27FC236}">
                <a16:creationId xmlns:a16="http://schemas.microsoft.com/office/drawing/2014/main" id="{01B564E4-0A73-4C88-8872-DDB306DBAD34}"/>
              </a:ext>
            </a:extLst>
          </p:cNvPr>
          <p:cNvSpPr/>
          <p:nvPr/>
        </p:nvSpPr>
        <p:spPr>
          <a:xfrm>
            <a:off x="489235" y="1897336"/>
            <a:ext cx="10313747" cy="4524315"/>
          </a:xfrm>
          <a:prstGeom prst="rect">
            <a:avLst/>
          </a:prstGeom>
        </p:spPr>
        <p:txBody>
          <a:bodyPr wrap="square">
            <a:spAutoFit/>
          </a:bodyPr>
          <a:lstStyle/>
          <a:p>
            <a:pPr marL="457200" indent="-457200">
              <a:buSzPct val="150000"/>
              <a:buFont typeface="+mj-lt"/>
              <a:buAutoNum type="arabicPeriod"/>
            </a:pPr>
            <a:r>
              <a:rPr lang="en-GB" dirty="0">
                <a:solidFill>
                  <a:schemeClr val="bg1"/>
                </a:solidFill>
                <a:latin typeface="Montserrat" panose="00000500000000000000" pitchFamily="2" charset="0"/>
              </a:rPr>
              <a:t>Radii variation Fourier transform (RFA)</a:t>
            </a:r>
            <a:br>
              <a:rPr lang="en-GB" dirty="0">
                <a:solidFill>
                  <a:schemeClr val="bg1"/>
                </a:solidFill>
                <a:latin typeface="Montserrat" panose="00000500000000000000" pitchFamily="2" charset="0"/>
              </a:rPr>
            </a:br>
            <a:r>
              <a:rPr lang="en-GB" dirty="0">
                <a:solidFill>
                  <a:schemeClr val="bg1"/>
                </a:solidFill>
                <a:latin typeface="Montserrat" panose="00000500000000000000" pitchFamily="2" charset="0"/>
              </a:rPr>
              <a:t> </a:t>
            </a:r>
          </a:p>
          <a:p>
            <a:pPr marL="457200" indent="-457200">
              <a:buSzPct val="150000"/>
              <a:buFont typeface="+mj-lt"/>
              <a:buAutoNum type="arabicPeriod"/>
            </a:pPr>
            <a:r>
              <a:rPr lang="en-GB" dirty="0">
                <a:solidFill>
                  <a:schemeClr val="bg1"/>
                </a:solidFill>
                <a:latin typeface="Montserrat" panose="00000500000000000000" pitchFamily="2" charset="0"/>
              </a:rPr>
              <a:t>Tangent angle Fourier transform (TFA)</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dirty="0">
                <a:solidFill>
                  <a:schemeClr val="bg1"/>
                </a:solidFill>
                <a:latin typeface="Montserrat" panose="00000500000000000000" pitchFamily="2" charset="0"/>
              </a:rPr>
              <a:t>Radii variation Fourier transform (equally spaced curvilinear abscissa)</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dirty="0">
                <a:solidFill>
                  <a:schemeClr val="bg1"/>
                </a:solidFill>
                <a:latin typeface="Montserrat" panose="00000500000000000000" pitchFamily="2" charset="0"/>
              </a:rPr>
              <a:t>Discrete co-sinus transform (DCT)</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mj-lt"/>
              <a:buAutoNum type="arabicPeriod"/>
            </a:pPr>
            <a:r>
              <a:rPr lang="en-GB" dirty="0">
                <a:solidFill>
                  <a:schemeClr val="bg1"/>
                </a:solidFill>
                <a:latin typeface="Montserrat" panose="00000500000000000000" pitchFamily="2" charset="0"/>
              </a:rPr>
              <a:t>Orthogonal and polynomial fits on open outlines</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a:buSzPct val="150000"/>
            </a:pPr>
            <a:endParaRPr lang="en-GB" dirty="0">
              <a:solidFill>
                <a:schemeClr val="bg1"/>
              </a:solidFill>
              <a:latin typeface="Montserrat" panose="00000500000000000000" pitchFamily="2" charset="0"/>
            </a:endParaRPr>
          </a:p>
          <a:p>
            <a:pPr>
              <a:buSzPct val="150000"/>
            </a:pPr>
            <a:r>
              <a:rPr lang="en-GB" dirty="0">
                <a:solidFill>
                  <a:schemeClr val="bg1"/>
                </a:solidFill>
                <a:latin typeface="Montserrat" panose="00000500000000000000" pitchFamily="2" charset="0"/>
              </a:rPr>
              <a:t>1-3: Closed outline techniques</a:t>
            </a:r>
          </a:p>
          <a:p>
            <a:pPr>
              <a:buSzPct val="150000"/>
            </a:pPr>
            <a:r>
              <a:rPr lang="en-GB" dirty="0">
                <a:solidFill>
                  <a:schemeClr val="bg1"/>
                </a:solidFill>
                <a:latin typeface="Montserrat" panose="00000500000000000000" pitchFamily="2" charset="0"/>
              </a:rPr>
              <a:t>4-5: Open outline techniques</a:t>
            </a:r>
          </a:p>
          <a:p>
            <a:pPr>
              <a:buSzPct val="150000"/>
            </a:pPr>
            <a:endParaRPr lang="en-GB" dirty="0">
              <a:solidFill>
                <a:schemeClr val="bg1"/>
              </a:solidFill>
              <a:latin typeface="Montserrat" panose="00000500000000000000" pitchFamily="2" charset="0"/>
            </a:endParaRPr>
          </a:p>
          <a:p>
            <a:pPr>
              <a:buSzPct val="150000"/>
            </a:pPr>
            <a:r>
              <a:rPr lang="en-GB" dirty="0">
                <a:solidFill>
                  <a:schemeClr val="bg1"/>
                </a:solidFill>
                <a:latin typeface="Montserrat" panose="00000500000000000000" pitchFamily="2" charset="0"/>
              </a:rPr>
              <a:t>See </a:t>
            </a:r>
            <a:r>
              <a:rPr lang="en-GB" dirty="0" err="1">
                <a:solidFill>
                  <a:schemeClr val="bg1"/>
                </a:solidFill>
                <a:latin typeface="Lucida Console" panose="020B0609040504020204" pitchFamily="49" charset="0"/>
              </a:rPr>
              <a:t>rfourier</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a:t>
            </a:r>
            <a:r>
              <a:rPr lang="en-GB" dirty="0" err="1">
                <a:solidFill>
                  <a:schemeClr val="bg1"/>
                </a:solidFill>
                <a:latin typeface="Lucida Console" panose="020B0609040504020204" pitchFamily="49" charset="0"/>
              </a:rPr>
              <a:t>tfourier</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a:t>
            </a:r>
            <a:r>
              <a:rPr lang="en-GB" dirty="0" err="1">
                <a:solidFill>
                  <a:schemeClr val="bg1"/>
                </a:solidFill>
                <a:latin typeface="Lucida Console" panose="020B0609040504020204" pitchFamily="49" charset="0"/>
              </a:rPr>
              <a:t>sfourier</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a:t>
            </a:r>
            <a:r>
              <a:rPr lang="en-GB" dirty="0" err="1">
                <a:solidFill>
                  <a:schemeClr val="bg1"/>
                </a:solidFill>
                <a:latin typeface="Lucida Console" panose="020B0609040504020204" pitchFamily="49" charset="0"/>
              </a:rPr>
              <a:t>dfourier</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a:t>
            </a:r>
            <a:r>
              <a:rPr lang="en-GB" dirty="0" err="1">
                <a:solidFill>
                  <a:schemeClr val="bg1"/>
                </a:solidFill>
                <a:latin typeface="Lucida Console" panose="020B0609040504020204" pitchFamily="49" charset="0"/>
              </a:rPr>
              <a:t>opoly</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and </a:t>
            </a:r>
            <a:r>
              <a:rPr lang="en-GB" dirty="0" err="1">
                <a:solidFill>
                  <a:schemeClr val="bg1"/>
                </a:solidFill>
                <a:latin typeface="Lucida Console" panose="020B0609040504020204" pitchFamily="49" charset="0"/>
              </a:rPr>
              <a:t>npoly</a:t>
            </a:r>
            <a:r>
              <a:rPr lang="en-GB" dirty="0">
                <a:solidFill>
                  <a:schemeClr val="bg1"/>
                </a:solidFill>
                <a:latin typeface="Lucida Console" panose="020B0609040504020204" pitchFamily="49" charset="0"/>
              </a:rPr>
              <a:t>()</a:t>
            </a:r>
            <a:br>
              <a:rPr lang="en-GB" dirty="0">
                <a:solidFill>
                  <a:schemeClr val="bg1"/>
                </a:solidFill>
                <a:latin typeface="Lucida Console" panose="020B0609040504020204" pitchFamily="49" charset="0"/>
              </a:rPr>
            </a:br>
            <a:r>
              <a:rPr lang="en-GB" dirty="0">
                <a:solidFill>
                  <a:schemeClr val="bg1"/>
                </a:solidFill>
                <a:latin typeface="Montserrat" panose="00000500000000000000" pitchFamily="2" charset="0"/>
              </a:rPr>
              <a:t>(and their inverse forms!)</a:t>
            </a:r>
          </a:p>
        </p:txBody>
      </p:sp>
    </p:spTree>
    <p:extLst>
      <p:ext uri="{BB962C8B-B14F-4D97-AF65-F5344CB8AC3E}">
        <p14:creationId xmlns:p14="http://schemas.microsoft.com/office/powerpoint/2010/main" val="32663515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7B516C-208A-43BC-9D3D-E00A3CCB5AE6}"/>
              </a:ext>
            </a:extLst>
          </p:cNvPr>
          <p:cNvSpPr txBox="1"/>
          <p:nvPr/>
        </p:nvSpPr>
        <p:spPr>
          <a:xfrm>
            <a:off x="363073" y="547183"/>
            <a:ext cx="8217314" cy="646331"/>
          </a:xfrm>
          <a:prstGeom prst="rect">
            <a:avLst/>
          </a:prstGeom>
          <a:noFill/>
        </p:spPr>
        <p:txBody>
          <a:bodyPr wrap="none" rtlCol="0">
            <a:spAutoFit/>
          </a:bodyPr>
          <a:lstStyle/>
          <a:p>
            <a:r>
              <a:rPr lang="en-GB" sz="3600" b="1" dirty="0">
                <a:solidFill>
                  <a:schemeClr val="accent2"/>
                </a:solidFill>
                <a:latin typeface="Montserrat ExtraBold" panose="00000900000000000000" pitchFamily="2" charset="0"/>
              </a:rPr>
              <a:t>Discrete Cosine Transform (DCT)</a:t>
            </a:r>
            <a:endParaRPr lang="en-GB" sz="3200" b="1" dirty="0">
              <a:solidFill>
                <a:schemeClr val="accent2"/>
              </a:solidFill>
              <a:latin typeface="Montserrat ExtraBold" panose="00000900000000000000" pitchFamily="2" charset="0"/>
            </a:endParaRPr>
          </a:p>
        </p:txBody>
      </p:sp>
      <p:sp>
        <p:nvSpPr>
          <p:cNvPr id="7" name="TextBox 6">
            <a:extLst>
              <a:ext uri="{FF2B5EF4-FFF2-40B4-BE49-F238E27FC236}">
                <a16:creationId xmlns:a16="http://schemas.microsoft.com/office/drawing/2014/main" id="{BEFBDE65-107E-43ED-A923-284239E3AF10}"/>
              </a:ext>
            </a:extLst>
          </p:cNvPr>
          <p:cNvSpPr txBox="1"/>
          <p:nvPr/>
        </p:nvSpPr>
        <p:spPr>
          <a:xfrm>
            <a:off x="363074" y="1605275"/>
            <a:ext cx="6168356" cy="2800767"/>
          </a:xfrm>
          <a:prstGeom prst="rect">
            <a:avLst/>
          </a:prstGeom>
          <a:noFill/>
        </p:spPr>
        <p:txBody>
          <a:bodyPr wrap="square" rtlCol="0">
            <a:spAutoFit/>
          </a:bodyPr>
          <a:lstStyle/>
          <a:p>
            <a:pPr>
              <a:buClr>
                <a:srgbClr val="ED7D31"/>
              </a:buClr>
              <a:buSzPct val="150000"/>
            </a:pPr>
            <a:r>
              <a:rPr lang="en-GB" sz="2000" dirty="0">
                <a:solidFill>
                  <a:schemeClr val="accent2"/>
                </a:solidFill>
                <a:latin typeface="Montserrat" panose="00000500000000000000" pitchFamily="2" charset="0"/>
              </a:rPr>
              <a:t>An alternative method to EFA using cosine transformations to calculate the shape.</a:t>
            </a: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Useful for open outlines.</a:t>
            </a: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See </a:t>
            </a:r>
            <a:r>
              <a:rPr lang="en-GB" sz="2000" dirty="0" err="1">
                <a:solidFill>
                  <a:schemeClr val="accent2"/>
                </a:solidFill>
                <a:latin typeface="Montserrat" panose="00000500000000000000" pitchFamily="2" charset="0"/>
              </a:rPr>
              <a:t>Dommergues</a:t>
            </a:r>
            <a:r>
              <a:rPr lang="en-GB" sz="2000" dirty="0">
                <a:solidFill>
                  <a:schemeClr val="accent2"/>
                </a:solidFill>
                <a:latin typeface="Montserrat" panose="00000500000000000000" pitchFamily="2" charset="0"/>
              </a:rPr>
              <a:t> et al. (2007).</a:t>
            </a: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r>
              <a:rPr lang="en-GB" sz="1600" dirty="0">
                <a:solidFill>
                  <a:schemeClr val="accent2"/>
                </a:solidFill>
                <a:latin typeface="Montserrat" panose="00000500000000000000" pitchFamily="2" charset="0"/>
              </a:rPr>
              <a:t>Note: can be performed in Momocs using the </a:t>
            </a:r>
            <a:r>
              <a:rPr lang="en-GB" sz="1600" dirty="0" err="1">
                <a:solidFill>
                  <a:schemeClr val="accent2"/>
                </a:solidFill>
                <a:latin typeface="Lucida Console" panose="020B0609040504020204" pitchFamily="49" charset="0"/>
              </a:rPr>
              <a:t>dfourier</a:t>
            </a:r>
            <a:r>
              <a:rPr lang="en-GB" sz="1600" dirty="0">
                <a:solidFill>
                  <a:schemeClr val="accent2"/>
                </a:solidFill>
                <a:latin typeface="Lucida Console" panose="020B0609040504020204" pitchFamily="49" charset="0"/>
              </a:rPr>
              <a:t>() </a:t>
            </a:r>
            <a:r>
              <a:rPr lang="en-GB" sz="1600" dirty="0">
                <a:solidFill>
                  <a:schemeClr val="accent2"/>
                </a:solidFill>
                <a:latin typeface="Montserrat" panose="00000500000000000000" pitchFamily="2" charset="0"/>
              </a:rPr>
              <a:t>functions.</a:t>
            </a:r>
            <a:endParaRPr lang="en-GB" sz="2000" dirty="0">
              <a:solidFill>
                <a:schemeClr val="accent2"/>
              </a:solidFill>
              <a:latin typeface="Montserrat" panose="00000500000000000000" pitchFamily="2" charset="0"/>
            </a:endParaRPr>
          </a:p>
        </p:txBody>
      </p:sp>
      <p:sp>
        <p:nvSpPr>
          <p:cNvPr id="2" name="Rectangle 1">
            <a:extLst>
              <a:ext uri="{FF2B5EF4-FFF2-40B4-BE49-F238E27FC236}">
                <a16:creationId xmlns:a16="http://schemas.microsoft.com/office/drawing/2014/main" id="{A445CB34-0147-44A5-882A-6F396D632E63}"/>
              </a:ext>
            </a:extLst>
          </p:cNvPr>
          <p:cNvSpPr/>
          <p:nvPr/>
        </p:nvSpPr>
        <p:spPr>
          <a:xfrm>
            <a:off x="363073" y="5675427"/>
            <a:ext cx="6096000" cy="507831"/>
          </a:xfrm>
          <a:prstGeom prst="rect">
            <a:avLst/>
          </a:prstGeom>
        </p:spPr>
        <p:txBody>
          <a:bodyPr>
            <a:spAutoFit/>
          </a:bodyPr>
          <a:lstStyle/>
          <a:p>
            <a:r>
              <a:rPr lang="en-GB" sz="900" dirty="0" err="1">
                <a:solidFill>
                  <a:schemeClr val="accent2"/>
                </a:solidFill>
                <a:latin typeface="Montserrat" panose="00000500000000000000" pitchFamily="2" charset="0"/>
              </a:rPr>
              <a:t>Dommergues</a:t>
            </a:r>
            <a:r>
              <a:rPr lang="en-GB" sz="900" dirty="0">
                <a:solidFill>
                  <a:schemeClr val="accent2"/>
                </a:solidFill>
                <a:latin typeface="Montserrat" panose="00000500000000000000" pitchFamily="2" charset="0"/>
              </a:rPr>
              <a:t>, C. H., </a:t>
            </a:r>
            <a:r>
              <a:rPr lang="en-GB" sz="900" dirty="0" err="1">
                <a:solidFill>
                  <a:schemeClr val="accent2"/>
                </a:solidFill>
                <a:latin typeface="Montserrat" panose="00000500000000000000" pitchFamily="2" charset="0"/>
              </a:rPr>
              <a:t>Dommergues</a:t>
            </a:r>
            <a:r>
              <a:rPr lang="en-GB" sz="900" dirty="0">
                <a:solidFill>
                  <a:schemeClr val="accent2"/>
                </a:solidFill>
                <a:latin typeface="Montserrat" panose="00000500000000000000" pitchFamily="2" charset="0"/>
              </a:rPr>
              <a:t>, J.-L., &amp; </a:t>
            </a:r>
            <a:r>
              <a:rPr lang="en-GB" sz="900" dirty="0" err="1">
                <a:solidFill>
                  <a:schemeClr val="accent2"/>
                </a:solidFill>
                <a:latin typeface="Montserrat" panose="00000500000000000000" pitchFamily="2" charset="0"/>
              </a:rPr>
              <a:t>Verrecchia</a:t>
            </a:r>
            <a:r>
              <a:rPr lang="en-GB" sz="900" dirty="0">
                <a:solidFill>
                  <a:schemeClr val="accent2"/>
                </a:solidFill>
                <a:latin typeface="Montserrat" panose="00000500000000000000" pitchFamily="2" charset="0"/>
              </a:rPr>
              <a:t>, E. P. (2007). The Discrete Cosine Transform, a Fourier-related Method for Morphometric Analysis of Open Contours. Mathematical</a:t>
            </a:r>
          </a:p>
          <a:p>
            <a:r>
              <a:rPr lang="en-GB" sz="900" dirty="0">
                <a:solidFill>
                  <a:schemeClr val="accent2"/>
                </a:solidFill>
                <a:latin typeface="Montserrat" panose="00000500000000000000" pitchFamily="2" charset="0"/>
              </a:rPr>
              <a:t>Geology, 39(8), 749-763.</a:t>
            </a:r>
          </a:p>
        </p:txBody>
      </p:sp>
      <p:pic>
        <p:nvPicPr>
          <p:cNvPr id="3" name="Picture 2">
            <a:extLst>
              <a:ext uri="{FF2B5EF4-FFF2-40B4-BE49-F238E27FC236}">
                <a16:creationId xmlns:a16="http://schemas.microsoft.com/office/drawing/2014/main" id="{B7852E64-5EC7-452F-8B03-23836FC8FC69}"/>
              </a:ext>
            </a:extLst>
          </p:cNvPr>
          <p:cNvPicPr>
            <a:picLocks noChangeAspect="1"/>
          </p:cNvPicPr>
          <p:nvPr/>
        </p:nvPicPr>
        <p:blipFill>
          <a:blip r:embed="rId2"/>
          <a:stretch>
            <a:fillRect/>
          </a:stretch>
        </p:blipFill>
        <p:spPr>
          <a:xfrm>
            <a:off x="6886711" y="1867360"/>
            <a:ext cx="5305289" cy="4061983"/>
          </a:xfrm>
          <a:prstGeom prst="rect">
            <a:avLst/>
          </a:prstGeom>
        </p:spPr>
      </p:pic>
      <p:sp>
        <p:nvSpPr>
          <p:cNvPr id="6" name="Rectangle 5">
            <a:extLst>
              <a:ext uri="{FF2B5EF4-FFF2-40B4-BE49-F238E27FC236}">
                <a16:creationId xmlns:a16="http://schemas.microsoft.com/office/drawing/2014/main" id="{422E19AE-2B0C-4B80-AAC4-83F63B5C38F3}"/>
              </a:ext>
            </a:extLst>
          </p:cNvPr>
          <p:cNvSpPr/>
          <p:nvPr/>
        </p:nvSpPr>
        <p:spPr>
          <a:xfrm>
            <a:off x="363073" y="6260440"/>
            <a:ext cx="6096000" cy="369332"/>
          </a:xfrm>
          <a:prstGeom prst="rect">
            <a:avLst/>
          </a:prstGeom>
        </p:spPr>
        <p:txBody>
          <a:bodyPr>
            <a:spAutoFit/>
          </a:bodyPr>
          <a:lstStyle/>
          <a:p>
            <a:r>
              <a:rPr lang="en-GB" sz="900" dirty="0" err="1">
                <a:solidFill>
                  <a:schemeClr val="accent2"/>
                </a:solidFill>
                <a:latin typeface="Montserrat" panose="00000500000000000000" pitchFamily="2" charset="0"/>
              </a:rPr>
              <a:t>Forel</a:t>
            </a:r>
            <a:r>
              <a:rPr lang="en-GB" sz="900" dirty="0">
                <a:solidFill>
                  <a:schemeClr val="accent2"/>
                </a:solidFill>
                <a:latin typeface="Montserrat" panose="00000500000000000000" pitchFamily="2" charset="0"/>
              </a:rPr>
              <a:t>, B. et al. (2009). Morphometry of Middle Bronze Age palstaves by Discrete Cosine Transform. Journal of Archaeological Science., 36. 721-729.</a:t>
            </a:r>
          </a:p>
        </p:txBody>
      </p:sp>
    </p:spTree>
    <p:extLst>
      <p:ext uri="{BB962C8B-B14F-4D97-AF65-F5344CB8AC3E}">
        <p14:creationId xmlns:p14="http://schemas.microsoft.com/office/powerpoint/2010/main" val="27217261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E69CA2-F71E-4509-B569-7105706CC0B9}"/>
              </a:ext>
            </a:extLst>
          </p:cNvPr>
          <p:cNvSpPr txBox="1"/>
          <p:nvPr/>
        </p:nvSpPr>
        <p:spPr>
          <a:xfrm>
            <a:off x="363073" y="547183"/>
            <a:ext cx="6960560" cy="646331"/>
          </a:xfrm>
          <a:prstGeom prst="rect">
            <a:avLst/>
          </a:prstGeom>
          <a:noFill/>
        </p:spPr>
        <p:txBody>
          <a:bodyPr wrap="none" rtlCol="0">
            <a:spAutoFit/>
          </a:bodyPr>
          <a:lstStyle/>
          <a:p>
            <a:r>
              <a:rPr lang="en-GB" sz="3600" b="1" dirty="0">
                <a:solidFill>
                  <a:schemeClr val="accent2"/>
                </a:solidFill>
                <a:latin typeface="Montserrat ExtraBold" panose="00000900000000000000" pitchFamily="2" charset="0"/>
              </a:rPr>
              <a:t>The analysis of outline data</a:t>
            </a:r>
            <a:endParaRPr lang="en-GB" sz="3200" b="1" dirty="0">
              <a:solidFill>
                <a:schemeClr val="accent2"/>
              </a:solidFill>
              <a:latin typeface="Montserrat ExtraBold" panose="00000900000000000000" pitchFamily="2" charset="0"/>
            </a:endParaRPr>
          </a:p>
        </p:txBody>
      </p:sp>
      <p:sp>
        <p:nvSpPr>
          <p:cNvPr id="5" name="TextBox 4">
            <a:extLst>
              <a:ext uri="{FF2B5EF4-FFF2-40B4-BE49-F238E27FC236}">
                <a16:creationId xmlns:a16="http://schemas.microsoft.com/office/drawing/2014/main" id="{BD20A58B-F433-499C-8110-42C1359CE8E8}"/>
              </a:ext>
            </a:extLst>
          </p:cNvPr>
          <p:cNvSpPr txBox="1"/>
          <p:nvPr/>
        </p:nvSpPr>
        <p:spPr>
          <a:xfrm>
            <a:off x="363074" y="1605275"/>
            <a:ext cx="6168356" cy="400110"/>
          </a:xfrm>
          <a:prstGeom prst="rect">
            <a:avLst/>
          </a:prstGeom>
          <a:noFill/>
        </p:spPr>
        <p:txBody>
          <a:bodyPr wrap="square" rtlCol="0">
            <a:spAutoFit/>
          </a:bodyPr>
          <a:lstStyle/>
          <a:p>
            <a:pPr>
              <a:buClr>
                <a:srgbClr val="ED7D31"/>
              </a:buClr>
              <a:buSzPct val="150000"/>
            </a:pPr>
            <a:endParaRPr lang="en-GB" sz="2000" dirty="0">
              <a:solidFill>
                <a:schemeClr val="accent2"/>
              </a:solidFill>
              <a:latin typeface="Montserrat" panose="00000500000000000000" pitchFamily="2" charset="0"/>
            </a:endParaRPr>
          </a:p>
        </p:txBody>
      </p:sp>
      <p:sp>
        <p:nvSpPr>
          <p:cNvPr id="6" name="TextBox 5">
            <a:extLst>
              <a:ext uri="{FF2B5EF4-FFF2-40B4-BE49-F238E27FC236}">
                <a16:creationId xmlns:a16="http://schemas.microsoft.com/office/drawing/2014/main" id="{EB0F7D9D-79F3-4D77-A190-01478251CA38}"/>
              </a:ext>
            </a:extLst>
          </p:cNvPr>
          <p:cNvSpPr txBox="1"/>
          <p:nvPr/>
        </p:nvSpPr>
        <p:spPr>
          <a:xfrm>
            <a:off x="363073" y="1605275"/>
            <a:ext cx="8637235" cy="5678478"/>
          </a:xfrm>
          <a:prstGeom prst="rect">
            <a:avLst/>
          </a:prstGeom>
          <a:noFill/>
        </p:spPr>
        <p:txBody>
          <a:bodyPr wrap="square" rtlCol="0">
            <a:spAutoFit/>
          </a:bodyPr>
          <a:lstStyle/>
          <a:p>
            <a:pPr>
              <a:buClr>
                <a:srgbClr val="ED7D31"/>
              </a:buClr>
              <a:buSzPct val="150000"/>
            </a:pPr>
            <a:r>
              <a:rPr lang="en-GB" sz="2000" dirty="0">
                <a:solidFill>
                  <a:schemeClr val="accent2"/>
                </a:solidFill>
                <a:latin typeface="Montserrat" panose="00000500000000000000" pitchFamily="2" charset="0"/>
              </a:rPr>
              <a:t>All the exploratory and statistical methods </a:t>
            </a:r>
            <a:br>
              <a:rPr lang="en-GB" sz="2000" dirty="0">
                <a:solidFill>
                  <a:schemeClr val="accent2"/>
                </a:solidFill>
                <a:latin typeface="Montserrat" panose="00000500000000000000" pitchFamily="2" charset="0"/>
              </a:rPr>
            </a:br>
            <a:r>
              <a:rPr lang="en-GB" sz="2000" dirty="0">
                <a:solidFill>
                  <a:schemeClr val="accent2"/>
                </a:solidFill>
                <a:latin typeface="Montserrat" panose="00000500000000000000" pitchFamily="2" charset="0"/>
              </a:rPr>
              <a:t>discussed previously can be applied to this data.</a:t>
            </a: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Principal Component Analysis (PCA)</a:t>
            </a:r>
          </a:p>
          <a:p>
            <a:pPr>
              <a:buClr>
                <a:srgbClr val="ED7D31"/>
              </a:buClr>
              <a:buSzPct val="150000"/>
            </a:pPr>
            <a:r>
              <a:rPr lang="en-GB" sz="1200" i="1" dirty="0">
                <a:latin typeface="Montserrat" panose="00000500000000000000" pitchFamily="2" charset="0"/>
              </a:rPr>
              <a:t>What are the main shape differences? Do they differ across different Isotope Stages?</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Discriminant Analysis (LDA/CVA)</a:t>
            </a:r>
          </a:p>
          <a:p>
            <a:pPr>
              <a:buClr>
                <a:srgbClr val="ED7D31"/>
              </a:buClr>
              <a:buSzPct val="150000"/>
            </a:pPr>
            <a:r>
              <a:rPr lang="en-GB" sz="1200" i="1" dirty="0">
                <a:latin typeface="Montserrat" panose="00000500000000000000" pitchFamily="2" charset="0"/>
              </a:rPr>
              <a:t>To what degree do different shapes represent different sites or Isotope Stages?</a:t>
            </a:r>
          </a:p>
          <a:p>
            <a:pPr>
              <a:buClr>
                <a:srgbClr val="ED7D31"/>
              </a:buClr>
              <a:buSzPct val="150000"/>
            </a:pPr>
            <a:endParaRPr lang="en-GB" sz="11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MANOVA / Procrustes ANOVA</a:t>
            </a:r>
          </a:p>
          <a:p>
            <a:pPr>
              <a:buClr>
                <a:srgbClr val="ED7D31"/>
              </a:buClr>
              <a:buSzPct val="150000"/>
            </a:pPr>
            <a:r>
              <a:rPr lang="en-GB" sz="1200" i="1" dirty="0">
                <a:latin typeface="Montserrat" panose="00000500000000000000" pitchFamily="2" charset="0"/>
              </a:rPr>
              <a:t>Is there a statistical difference in shape between Isotope Stages?</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Mean shape examination</a:t>
            </a:r>
          </a:p>
          <a:p>
            <a:pPr>
              <a:buClr>
                <a:srgbClr val="ED7D31"/>
              </a:buClr>
              <a:buSzPct val="150000"/>
            </a:pPr>
            <a:r>
              <a:rPr lang="en-GB" sz="1200" i="1" dirty="0">
                <a:latin typeface="Montserrat" panose="00000500000000000000" pitchFamily="2" charset="0"/>
              </a:rPr>
              <a:t>How do different shapes look in different stages on average?</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Regression (Lineal/Multiple)</a:t>
            </a:r>
          </a:p>
          <a:p>
            <a:pPr>
              <a:buClr>
                <a:srgbClr val="ED7D31"/>
              </a:buClr>
              <a:buSzPct val="150000"/>
            </a:pPr>
            <a:r>
              <a:rPr lang="en-GB" sz="1200" i="1" dirty="0">
                <a:latin typeface="Montserrat" panose="00000500000000000000" pitchFamily="2" charset="0"/>
              </a:rPr>
              <a:t>How does size relate to handaxe shape? Significant relationship?</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Cluster Analysis (Hierarchical Cluster Analysis etc.)</a:t>
            </a:r>
          </a:p>
          <a:p>
            <a:pPr>
              <a:buClr>
                <a:srgbClr val="ED7D31"/>
              </a:buClr>
              <a:buSzPct val="150000"/>
            </a:pPr>
            <a:r>
              <a:rPr lang="en-GB" sz="1200" i="1" dirty="0">
                <a:latin typeface="Montserrat" panose="00000500000000000000" pitchFamily="2" charset="0"/>
              </a:rPr>
              <a:t>What different groups can be suggested on the basis of the data we have?</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endParaRPr lang="en-GB" sz="2000" dirty="0">
              <a:solidFill>
                <a:schemeClr val="accent2"/>
              </a:solidFill>
              <a:latin typeface="Montserrat" panose="00000500000000000000" pitchFamily="2" charset="0"/>
            </a:endParaRPr>
          </a:p>
        </p:txBody>
      </p:sp>
      <p:pic>
        <p:nvPicPr>
          <p:cNvPr id="7" name="Picture 6">
            <a:extLst>
              <a:ext uri="{FF2B5EF4-FFF2-40B4-BE49-F238E27FC236}">
                <a16:creationId xmlns:a16="http://schemas.microsoft.com/office/drawing/2014/main" id="{E0FCD66D-00AC-4A71-88D2-5E6938EB9052}"/>
              </a:ext>
            </a:extLst>
          </p:cNvPr>
          <p:cNvPicPr>
            <a:picLocks noChangeAspect="1"/>
          </p:cNvPicPr>
          <p:nvPr/>
        </p:nvPicPr>
        <p:blipFill>
          <a:blip r:embed="rId2"/>
          <a:stretch>
            <a:fillRect/>
          </a:stretch>
        </p:blipFill>
        <p:spPr>
          <a:xfrm>
            <a:off x="7649820" y="2569891"/>
            <a:ext cx="3965781" cy="3995465"/>
          </a:xfrm>
          <a:prstGeom prst="rect">
            <a:avLst/>
          </a:prstGeom>
        </p:spPr>
      </p:pic>
    </p:spTree>
    <p:extLst>
      <p:ext uri="{BB962C8B-B14F-4D97-AF65-F5344CB8AC3E}">
        <p14:creationId xmlns:p14="http://schemas.microsoft.com/office/powerpoint/2010/main" val="3873594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F03BE8-C5CB-47CC-96B0-A583DB54C947}"/>
              </a:ext>
            </a:extLst>
          </p:cNvPr>
          <p:cNvSpPr txBox="1"/>
          <p:nvPr/>
        </p:nvSpPr>
        <p:spPr>
          <a:xfrm>
            <a:off x="363073" y="614681"/>
            <a:ext cx="10413279" cy="584775"/>
          </a:xfrm>
          <a:prstGeom prst="rect">
            <a:avLst/>
          </a:prstGeom>
          <a:noFill/>
        </p:spPr>
        <p:txBody>
          <a:bodyPr wrap="square" rtlCol="0">
            <a:spAutoFit/>
          </a:bodyPr>
          <a:lstStyle/>
          <a:p>
            <a:r>
              <a:rPr lang="en-GB" sz="3200" b="1" dirty="0">
                <a:solidFill>
                  <a:schemeClr val="accent2"/>
                </a:solidFill>
                <a:latin typeface="Montserrat ExtraBold" panose="00000900000000000000" pitchFamily="2" charset="0"/>
              </a:rPr>
              <a:t>Exercise 14: Data exploration</a:t>
            </a:r>
          </a:p>
        </p:txBody>
      </p:sp>
      <p:sp>
        <p:nvSpPr>
          <p:cNvPr id="7" name="TextBox 6">
            <a:extLst>
              <a:ext uri="{FF2B5EF4-FFF2-40B4-BE49-F238E27FC236}">
                <a16:creationId xmlns:a16="http://schemas.microsoft.com/office/drawing/2014/main" id="{D841D342-7118-40FC-9699-6941B6948243}"/>
              </a:ext>
            </a:extLst>
          </p:cNvPr>
          <p:cNvSpPr txBox="1"/>
          <p:nvPr/>
        </p:nvSpPr>
        <p:spPr>
          <a:xfrm>
            <a:off x="363073" y="1605275"/>
            <a:ext cx="8637235" cy="5678478"/>
          </a:xfrm>
          <a:prstGeom prst="rect">
            <a:avLst/>
          </a:prstGeom>
          <a:noFill/>
        </p:spPr>
        <p:txBody>
          <a:bodyPr wrap="square" rtlCol="0">
            <a:spAutoFit/>
          </a:bodyPr>
          <a:lstStyle/>
          <a:p>
            <a:pPr>
              <a:buClr>
                <a:srgbClr val="ED7D31"/>
              </a:buClr>
              <a:buSzPct val="150000"/>
            </a:pPr>
            <a:r>
              <a:rPr lang="en-GB" sz="2000" dirty="0">
                <a:solidFill>
                  <a:schemeClr val="accent2"/>
                </a:solidFill>
                <a:latin typeface="Montserrat" panose="00000500000000000000" pitchFamily="2" charset="0"/>
              </a:rPr>
              <a:t>Using the EFA class object and the embedded data perform all of the following:</a:t>
            </a: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Principal Component Analysis (PCA)</a:t>
            </a:r>
          </a:p>
          <a:p>
            <a:pPr>
              <a:buClr>
                <a:srgbClr val="ED7D31"/>
              </a:buClr>
              <a:buSzPct val="150000"/>
            </a:pPr>
            <a:r>
              <a:rPr lang="en-GB" sz="1200" i="1" dirty="0">
                <a:latin typeface="Montserrat" panose="00000500000000000000" pitchFamily="2" charset="0"/>
              </a:rPr>
              <a:t>What are the main shape differences? Do they differ across different Isotope Stages?</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Discriminant Analysis (LDA/CVA)</a:t>
            </a:r>
          </a:p>
          <a:p>
            <a:pPr>
              <a:buClr>
                <a:srgbClr val="ED7D31"/>
              </a:buClr>
              <a:buSzPct val="150000"/>
            </a:pPr>
            <a:r>
              <a:rPr lang="en-GB" sz="1200" i="1" dirty="0">
                <a:latin typeface="Montserrat" panose="00000500000000000000" pitchFamily="2" charset="0"/>
              </a:rPr>
              <a:t>To what degree do different shapes represent different sites or Isotope Stages?</a:t>
            </a:r>
          </a:p>
          <a:p>
            <a:pPr>
              <a:buClr>
                <a:srgbClr val="ED7D31"/>
              </a:buClr>
              <a:buSzPct val="150000"/>
            </a:pPr>
            <a:endParaRPr lang="en-GB" sz="11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MANOVA / Procrustes ANOVA</a:t>
            </a:r>
          </a:p>
          <a:p>
            <a:pPr>
              <a:buClr>
                <a:srgbClr val="ED7D31"/>
              </a:buClr>
              <a:buSzPct val="150000"/>
            </a:pPr>
            <a:r>
              <a:rPr lang="en-GB" sz="1200" i="1" dirty="0">
                <a:latin typeface="Montserrat" panose="00000500000000000000" pitchFamily="2" charset="0"/>
              </a:rPr>
              <a:t>Is there a statistical difference in shape between Isotope Stages?</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Mean shape examination</a:t>
            </a:r>
          </a:p>
          <a:p>
            <a:pPr>
              <a:buClr>
                <a:srgbClr val="ED7D31"/>
              </a:buClr>
              <a:buSzPct val="150000"/>
            </a:pPr>
            <a:r>
              <a:rPr lang="en-GB" sz="1200" i="1" dirty="0">
                <a:latin typeface="Montserrat" panose="00000500000000000000" pitchFamily="2" charset="0"/>
              </a:rPr>
              <a:t>How do different shapes look in different stages on average?</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Regression (Lineal/Multiple)</a:t>
            </a:r>
          </a:p>
          <a:p>
            <a:pPr>
              <a:buClr>
                <a:srgbClr val="ED7D31"/>
              </a:buClr>
              <a:buSzPct val="150000"/>
            </a:pPr>
            <a:r>
              <a:rPr lang="en-GB" sz="1200" i="1" dirty="0">
                <a:latin typeface="Montserrat" panose="00000500000000000000" pitchFamily="2" charset="0"/>
              </a:rPr>
              <a:t>How does size relate to handaxe shape? Significant relationship?</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r>
              <a:rPr lang="en-GB" sz="2000" dirty="0">
                <a:solidFill>
                  <a:schemeClr val="accent2"/>
                </a:solidFill>
                <a:latin typeface="Montserrat" panose="00000500000000000000" pitchFamily="2" charset="0"/>
              </a:rPr>
              <a:t>Cluster Analysis (Hierarchical Cluster Analysis etc.)</a:t>
            </a:r>
          </a:p>
          <a:p>
            <a:pPr>
              <a:buClr>
                <a:srgbClr val="ED7D31"/>
              </a:buClr>
              <a:buSzPct val="150000"/>
            </a:pPr>
            <a:r>
              <a:rPr lang="en-GB" sz="1200" i="1" dirty="0">
                <a:latin typeface="Montserrat" panose="00000500000000000000" pitchFamily="2" charset="0"/>
              </a:rPr>
              <a:t>What different groups can be suggested on the basis of the data we have?</a:t>
            </a:r>
          </a:p>
          <a:p>
            <a:pPr>
              <a:buClr>
                <a:srgbClr val="ED7D31"/>
              </a:buClr>
              <a:buSzPct val="150000"/>
            </a:pPr>
            <a:endParaRPr lang="en-GB" sz="1200" dirty="0">
              <a:solidFill>
                <a:schemeClr val="accent2"/>
              </a:solidFill>
              <a:latin typeface="Montserrat" panose="00000500000000000000" pitchFamily="2" charset="0"/>
            </a:endParaRPr>
          </a:p>
          <a:p>
            <a:pPr>
              <a:buClr>
                <a:srgbClr val="ED7D31"/>
              </a:buClr>
              <a:buSzPct val="150000"/>
            </a:pPr>
            <a:endParaRPr lang="en-GB" sz="2000" dirty="0">
              <a:solidFill>
                <a:schemeClr val="accent2"/>
              </a:solidFill>
              <a:latin typeface="Montserrat" panose="00000500000000000000" pitchFamily="2" charset="0"/>
            </a:endParaRPr>
          </a:p>
          <a:p>
            <a:pPr>
              <a:buClr>
                <a:srgbClr val="ED7D31"/>
              </a:buClr>
              <a:buSzPct val="150000"/>
            </a:pPr>
            <a:endParaRPr lang="en-GB" sz="2000" dirty="0">
              <a:solidFill>
                <a:schemeClr val="accent2"/>
              </a:solidFill>
              <a:latin typeface="Montserrat" panose="00000500000000000000" pitchFamily="2" charset="0"/>
            </a:endParaRPr>
          </a:p>
        </p:txBody>
      </p:sp>
    </p:spTree>
    <p:extLst>
      <p:ext uri="{BB962C8B-B14F-4D97-AF65-F5344CB8AC3E}">
        <p14:creationId xmlns:p14="http://schemas.microsoft.com/office/powerpoint/2010/main" val="34331682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204146-99F3-4A5B-AB39-96B0A2DD9994}"/>
              </a:ext>
            </a:extLst>
          </p:cNvPr>
          <p:cNvSpPr>
            <a:spLocks noGrp="1"/>
          </p:cNvSpPr>
          <p:nvPr>
            <p:ph type="title"/>
          </p:nvPr>
        </p:nvSpPr>
        <p:spPr>
          <a:xfrm>
            <a:off x="838200" y="278765"/>
            <a:ext cx="10515600" cy="1325563"/>
          </a:xfrm>
        </p:spPr>
        <p:txBody>
          <a:bodyPr>
            <a:normAutofit fontScale="90000"/>
          </a:bodyPr>
          <a:lstStyle/>
          <a:p>
            <a:r>
              <a:rPr lang="en-GB" sz="4800" b="1" dirty="0">
                <a:solidFill>
                  <a:schemeClr val="accent2"/>
                </a:solidFill>
                <a:latin typeface="Montserrat SemiBold" panose="00000700000000000000" pitchFamily="2" charset="0"/>
              </a:rPr>
              <a:t>Format for the two-day workshop…</a:t>
            </a:r>
          </a:p>
        </p:txBody>
      </p:sp>
      <p:sp>
        <p:nvSpPr>
          <p:cNvPr id="5" name="Rectangle 4">
            <a:extLst>
              <a:ext uri="{FF2B5EF4-FFF2-40B4-BE49-F238E27FC236}">
                <a16:creationId xmlns:a16="http://schemas.microsoft.com/office/drawing/2014/main" id="{1010E163-38E9-4335-B293-E0CF03F84C2D}"/>
              </a:ext>
            </a:extLst>
          </p:cNvPr>
          <p:cNvSpPr/>
          <p:nvPr/>
        </p:nvSpPr>
        <p:spPr>
          <a:xfrm>
            <a:off x="195943" y="1691708"/>
            <a:ext cx="11717383" cy="4955203"/>
          </a:xfrm>
          <a:prstGeom prst="rect">
            <a:avLst/>
          </a:prstGeom>
        </p:spPr>
        <p:txBody>
          <a:bodyPr wrap="square" numCol="1" spcCol="180000">
            <a:spAutoFit/>
          </a:bodyPr>
          <a:lstStyle/>
          <a:p>
            <a:r>
              <a:rPr lang="en-GB" sz="1600" b="1" dirty="0">
                <a:solidFill>
                  <a:schemeClr val="accent6"/>
                </a:solidFill>
                <a:latin typeface="Montserrat" panose="00000500000000000000" pitchFamily="2" charset="0"/>
              </a:rPr>
              <a:t>Day One (Morning):</a:t>
            </a:r>
            <a:br>
              <a:rPr lang="en-GB" sz="1600" dirty="0">
                <a:latin typeface="Montserrat" panose="00000500000000000000" pitchFamily="2" charset="0"/>
              </a:rPr>
            </a:br>
            <a:r>
              <a:rPr lang="en-GB" sz="1200" strike="sngStrike" dirty="0">
                <a:latin typeface="Montserrat" panose="00000500000000000000" pitchFamily="2" charset="0"/>
              </a:rPr>
              <a:t>• Introductory lecture (What is Geometric Morphometrics? What are Landmarks? How do we do it?)</a:t>
            </a:r>
            <a:br>
              <a:rPr lang="en-GB" sz="1200" dirty="0">
                <a:latin typeface="Montserrat" panose="00000500000000000000" pitchFamily="2" charset="0"/>
              </a:rPr>
            </a:br>
            <a:r>
              <a:rPr lang="en-GB" sz="1200" strike="sngStrike" dirty="0">
                <a:latin typeface="Montserrat" panose="00000500000000000000" pitchFamily="2" charset="0"/>
              </a:rPr>
              <a:t>• Some basics in R (environment and generating data)</a:t>
            </a:r>
            <a:br>
              <a:rPr lang="en-GB" sz="1200" dirty="0">
                <a:latin typeface="Montserrat" panose="00000500000000000000" pitchFamily="2" charset="0"/>
              </a:rPr>
            </a:br>
            <a:r>
              <a:rPr lang="en-GB" sz="1200" strike="sngStrike" dirty="0">
                <a:latin typeface="Montserrat" panose="00000500000000000000" pitchFamily="2" charset="0"/>
              </a:rPr>
              <a:t>• Organising data for morphometrics </a:t>
            </a:r>
            <a:br>
              <a:rPr lang="en-GB" sz="1200" dirty="0">
                <a:latin typeface="Montserrat" panose="00000500000000000000" pitchFamily="2" charset="0"/>
              </a:rPr>
            </a:br>
            <a:r>
              <a:rPr lang="en-GB" sz="1200" strike="sngStrike" dirty="0">
                <a:latin typeface="Montserrat" panose="00000500000000000000" pitchFamily="2" charset="0"/>
              </a:rPr>
              <a:t>• Geometric Transformations</a:t>
            </a:r>
          </a:p>
          <a:p>
            <a:endParaRPr lang="en-GB" sz="1600" dirty="0">
              <a:solidFill>
                <a:schemeClr val="accent6"/>
              </a:solidFill>
              <a:latin typeface="Montserrat" panose="00000500000000000000" pitchFamily="2" charset="0"/>
            </a:endParaRPr>
          </a:p>
          <a:p>
            <a:r>
              <a:rPr lang="en-GB" sz="1600" b="1" dirty="0">
                <a:solidFill>
                  <a:schemeClr val="accent6"/>
                </a:solidFill>
                <a:latin typeface="Montserrat" panose="00000500000000000000" pitchFamily="2" charset="0"/>
              </a:rPr>
              <a:t>Day One (Afternoon):</a:t>
            </a:r>
            <a:br>
              <a:rPr lang="en-GB" sz="1600" dirty="0">
                <a:latin typeface="Montserrat" panose="00000500000000000000" pitchFamily="2" charset="0"/>
              </a:rPr>
            </a:br>
            <a:r>
              <a:rPr lang="en-GB" sz="1200" strike="sngStrike" dirty="0">
                <a:latin typeface="Montserrat" panose="00000500000000000000" pitchFamily="2" charset="0"/>
              </a:rPr>
              <a:t>• Procrustes Superimposition</a:t>
            </a:r>
            <a:br>
              <a:rPr lang="en-GB" sz="1200" strike="sngStrike" dirty="0">
                <a:latin typeface="Montserrat" panose="00000500000000000000" pitchFamily="2" charset="0"/>
              </a:rPr>
            </a:br>
            <a:r>
              <a:rPr lang="en-GB" sz="1200" strike="sngStrike" dirty="0">
                <a:latin typeface="Montserrat" panose="00000500000000000000" pitchFamily="2" charset="0"/>
              </a:rPr>
              <a:t>• Other imposition methods (e.g. Resistant Fit)</a:t>
            </a:r>
            <a:br>
              <a:rPr lang="en-GB" sz="1200" dirty="0">
                <a:latin typeface="Montserrat" panose="00000500000000000000" pitchFamily="2" charset="0"/>
              </a:rPr>
            </a:br>
            <a:r>
              <a:rPr lang="en-GB" sz="1200" strike="sngStrike" dirty="0">
                <a:latin typeface="Montserrat" panose="00000500000000000000" pitchFamily="2" charset="0"/>
              </a:rPr>
              <a:t>• Representing shape differences (warp grids, arrows, etc.)</a:t>
            </a:r>
            <a:br>
              <a:rPr lang="en-GB" sz="1200" dirty="0">
                <a:latin typeface="Montserrat" panose="00000500000000000000" pitchFamily="2" charset="0"/>
              </a:rPr>
            </a:br>
            <a:r>
              <a:rPr lang="en-GB" sz="1200" strike="sngStrike" dirty="0">
                <a:latin typeface="Montserrat" panose="00000500000000000000" pitchFamily="2" charset="0"/>
              </a:rPr>
              <a:t>• Exploring shape variation and testing hypotheses (PCA, multivariate regression, MANOVA, LDA and cladistics)</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(Morning)</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strike="sngStrike" dirty="0">
                <a:latin typeface="Montserrat" panose="00000500000000000000" pitchFamily="2" charset="0"/>
              </a:rPr>
              <a:t>• Acquiring outline data in R</a:t>
            </a:r>
            <a:br>
              <a:rPr lang="en-GB" sz="1200" strike="sngStrike" dirty="0">
                <a:latin typeface="Montserrat" panose="00000500000000000000" pitchFamily="2" charset="0"/>
              </a:rPr>
            </a:br>
            <a:r>
              <a:rPr lang="en-GB" sz="1200" strike="sngStrike" dirty="0">
                <a:latin typeface="Montserrat" panose="00000500000000000000" pitchFamily="2" charset="0"/>
              </a:rPr>
              <a:t>• Fourier Analysis (principles)</a:t>
            </a:r>
            <a:br>
              <a:rPr lang="en-GB" sz="1200" strike="sngStrike" dirty="0">
                <a:latin typeface="Montserrat" panose="00000500000000000000" pitchFamily="2" charset="0"/>
              </a:rPr>
            </a:br>
            <a:r>
              <a:rPr lang="en-GB" sz="1200" strike="sngStrike" dirty="0">
                <a:latin typeface="Montserrat" panose="00000500000000000000" pitchFamily="2" charset="0"/>
              </a:rPr>
              <a:t>• Elliptic Fourier Analysis</a:t>
            </a:r>
          </a:p>
          <a:p>
            <a:r>
              <a:rPr lang="en-GB" sz="1200" strike="sngStrike" dirty="0">
                <a:latin typeface="Montserrat" panose="00000500000000000000" pitchFamily="2" charset="0"/>
              </a:rPr>
              <a:t>• Variants of Fourier Analysis</a:t>
            </a:r>
            <a:br>
              <a:rPr lang="en-GB" sz="1200" strike="sngStrike" dirty="0">
                <a:latin typeface="Montserrat" panose="00000500000000000000" pitchFamily="2" charset="0"/>
              </a:rPr>
            </a:br>
            <a:r>
              <a:rPr lang="en-GB" sz="1200" strike="sngStrike" dirty="0">
                <a:latin typeface="Montserrat" panose="00000500000000000000" pitchFamily="2" charset="0"/>
              </a:rPr>
              <a:t>• Outline data exploration</a:t>
            </a:r>
          </a:p>
          <a:p>
            <a:endParaRPr lang="en-GB" sz="1600" dirty="0">
              <a:solidFill>
                <a:schemeClr val="accent6"/>
              </a:solidFill>
              <a:latin typeface="Montserrat" panose="00000500000000000000" pitchFamily="2" charset="0"/>
            </a:endParaRPr>
          </a:p>
          <a:p>
            <a:r>
              <a:rPr lang="en-GB" sz="1600" b="1" dirty="0">
                <a:solidFill>
                  <a:schemeClr val="accent2"/>
                </a:solidFill>
                <a:latin typeface="Montserrat" panose="00000500000000000000" pitchFamily="2" charset="0"/>
              </a:rPr>
              <a:t>Day Two (Afternoon)</a:t>
            </a:r>
            <a:r>
              <a:rPr lang="en-GB" sz="1600" dirty="0">
                <a:solidFill>
                  <a:schemeClr val="accent2"/>
                </a:solidFill>
                <a:latin typeface="Montserrat" panose="00000500000000000000" pitchFamily="2" charset="0"/>
              </a:rPr>
              <a:t>:</a:t>
            </a:r>
            <a:br>
              <a:rPr lang="en-GB" sz="1600" dirty="0">
                <a:latin typeface="Montserrat" panose="00000500000000000000" pitchFamily="2" charset="0"/>
              </a:rPr>
            </a:br>
            <a:r>
              <a:rPr lang="en-GB" sz="1200" dirty="0">
                <a:latin typeface="Montserrat" panose="00000500000000000000" pitchFamily="2" charset="0"/>
              </a:rPr>
              <a:t>• Advanced analytical frameworks  (e.g. Maximum Likelihoods and cluster techniques)</a:t>
            </a:r>
            <a:br>
              <a:rPr lang="en-GB" sz="1200" dirty="0">
                <a:latin typeface="Montserrat" panose="00000500000000000000" pitchFamily="2" charset="0"/>
              </a:rPr>
            </a:br>
            <a:r>
              <a:rPr lang="en-GB" sz="1200" dirty="0">
                <a:latin typeface="Montserrat" panose="00000500000000000000" pitchFamily="2" charset="0"/>
              </a:rPr>
              <a:t>• Advanced outline methods (symmetry and rectilinearity extraction)</a:t>
            </a:r>
            <a:br>
              <a:rPr lang="en-GB" sz="1200" dirty="0">
                <a:latin typeface="Montserrat" panose="00000500000000000000" pitchFamily="2" charset="0"/>
              </a:rPr>
            </a:br>
            <a:r>
              <a:rPr lang="en-GB" sz="1200" dirty="0">
                <a:latin typeface="Montserrat" panose="00000500000000000000" pitchFamily="2" charset="0"/>
              </a:rPr>
              <a:t>• Concluding remarks</a:t>
            </a:r>
            <a:endParaRPr lang="en-GB" sz="1600" dirty="0">
              <a:latin typeface="Montserrat" panose="00000500000000000000" pitchFamily="2" charset="0"/>
            </a:endParaRPr>
          </a:p>
        </p:txBody>
      </p:sp>
    </p:spTree>
    <p:extLst>
      <p:ext uri="{BB962C8B-B14F-4D97-AF65-F5344CB8AC3E}">
        <p14:creationId xmlns:p14="http://schemas.microsoft.com/office/powerpoint/2010/main" val="25795140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2C4617-0696-4819-A4A2-F0D6E5DEAE9F}"/>
              </a:ext>
            </a:extLst>
          </p:cNvPr>
          <p:cNvSpPr>
            <a:spLocks noGrp="1"/>
          </p:cNvSpPr>
          <p:nvPr>
            <p:ph type="title"/>
          </p:nvPr>
        </p:nvSpPr>
        <p:spPr>
          <a:xfrm>
            <a:off x="838200" y="278765"/>
            <a:ext cx="10515600" cy="1325563"/>
          </a:xfrm>
        </p:spPr>
        <p:txBody>
          <a:bodyPr>
            <a:normAutofit/>
          </a:bodyPr>
          <a:lstStyle/>
          <a:p>
            <a:r>
              <a:rPr lang="en-GB" sz="3600" b="1" dirty="0">
                <a:solidFill>
                  <a:schemeClr val="accent2"/>
                </a:solidFill>
                <a:latin typeface="Montserrat ExtraBold" panose="00000900000000000000" pitchFamily="2" charset="0"/>
              </a:rPr>
              <a:t>Three (rather more complex) techniques…</a:t>
            </a:r>
          </a:p>
        </p:txBody>
      </p:sp>
      <p:sp>
        <p:nvSpPr>
          <p:cNvPr id="5" name="Content Placeholder 2">
            <a:extLst>
              <a:ext uri="{FF2B5EF4-FFF2-40B4-BE49-F238E27FC236}">
                <a16:creationId xmlns:a16="http://schemas.microsoft.com/office/drawing/2014/main" id="{313A88B1-A59B-437C-BD52-7414D2388D14}"/>
              </a:ext>
            </a:extLst>
          </p:cNvPr>
          <p:cNvSpPr>
            <a:spLocks noGrp="1"/>
          </p:cNvSpPr>
          <p:nvPr>
            <p:ph idx="1"/>
          </p:nvPr>
        </p:nvSpPr>
        <p:spPr>
          <a:xfrm>
            <a:off x="838200" y="1825625"/>
            <a:ext cx="10515600" cy="4351338"/>
          </a:xfrm>
        </p:spPr>
        <p:txBody>
          <a:bodyPr/>
          <a:lstStyle/>
          <a:p>
            <a:pPr marL="514350" indent="-514350">
              <a:buSzPct val="150000"/>
              <a:buFont typeface="+mj-lt"/>
              <a:buAutoNum type="arabicPeriod"/>
            </a:pPr>
            <a:r>
              <a:rPr lang="en-GB" dirty="0">
                <a:latin typeface="Gotham Book" pitchFamily="50" charset="0"/>
              </a:rPr>
              <a:t>Maximum Likelihood (ML) phylogenies</a:t>
            </a:r>
            <a:br>
              <a:rPr lang="en-GB" dirty="0">
                <a:latin typeface="Gotham Book" pitchFamily="50" charset="0"/>
              </a:rPr>
            </a:br>
            <a:endParaRPr lang="en-GB" dirty="0">
              <a:latin typeface="Gotham Book" pitchFamily="50" charset="0"/>
            </a:endParaRPr>
          </a:p>
          <a:p>
            <a:pPr marL="514350" indent="-514350">
              <a:buSzPct val="150000"/>
              <a:buFont typeface="+mj-lt"/>
              <a:buAutoNum type="arabicPeriod"/>
            </a:pPr>
            <a:r>
              <a:rPr lang="en-GB" dirty="0">
                <a:latin typeface="Gotham Book" pitchFamily="50" charset="0"/>
              </a:rPr>
              <a:t>Unsupervised self-organising maps </a:t>
            </a:r>
            <a:br>
              <a:rPr lang="en-GB" dirty="0">
                <a:latin typeface="Gotham Book" pitchFamily="50" charset="0"/>
              </a:rPr>
            </a:br>
            <a:r>
              <a:rPr lang="en-GB" dirty="0">
                <a:latin typeface="Gotham Book" pitchFamily="50" charset="0"/>
              </a:rPr>
              <a:t>(Artificial Neural Networks)</a:t>
            </a:r>
            <a:br>
              <a:rPr lang="en-GB" dirty="0">
                <a:latin typeface="Gotham Book" pitchFamily="50" charset="0"/>
              </a:rPr>
            </a:br>
            <a:endParaRPr lang="en-GB" dirty="0">
              <a:latin typeface="Gotham Book" pitchFamily="50" charset="0"/>
            </a:endParaRPr>
          </a:p>
          <a:p>
            <a:pPr marL="514350" indent="-514350">
              <a:buSzPct val="150000"/>
              <a:buFont typeface="+mj-lt"/>
              <a:buAutoNum type="arabicPeriod"/>
            </a:pPr>
            <a:r>
              <a:rPr lang="en-GB" dirty="0">
                <a:latin typeface="Gotham Book" pitchFamily="50" charset="0"/>
              </a:rPr>
              <a:t>Multiple Factor Analysis (MFA)</a:t>
            </a:r>
          </a:p>
          <a:p>
            <a:pPr marL="0" indent="0">
              <a:buSzPct val="150000"/>
              <a:buNone/>
            </a:pPr>
            <a:br>
              <a:rPr lang="en-GB" dirty="0">
                <a:latin typeface="Gotham Book" pitchFamily="50" charset="0"/>
              </a:rPr>
            </a:br>
            <a:endParaRPr lang="en-GB" dirty="0">
              <a:latin typeface="Gotham Book" pitchFamily="50" charset="0"/>
            </a:endParaRPr>
          </a:p>
        </p:txBody>
      </p:sp>
    </p:spTree>
    <p:extLst>
      <p:ext uri="{BB962C8B-B14F-4D97-AF65-F5344CB8AC3E}">
        <p14:creationId xmlns:p14="http://schemas.microsoft.com/office/powerpoint/2010/main" val="214966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8504AE-B872-4C06-990B-40F97483F97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37B516C-208A-43BC-9D3D-E00A3CCB5AE6}"/>
              </a:ext>
            </a:extLst>
          </p:cNvPr>
          <p:cNvSpPr txBox="1"/>
          <p:nvPr/>
        </p:nvSpPr>
        <p:spPr>
          <a:xfrm>
            <a:off x="363073" y="547183"/>
            <a:ext cx="6548588" cy="646331"/>
          </a:xfrm>
          <a:prstGeom prst="rect">
            <a:avLst/>
          </a:prstGeom>
          <a:noFill/>
        </p:spPr>
        <p:txBody>
          <a:bodyPr wrap="none" rtlCol="0">
            <a:spAutoFit/>
          </a:bodyPr>
          <a:lstStyle/>
          <a:p>
            <a:r>
              <a:rPr lang="en-GB" sz="3600" b="1" dirty="0">
                <a:solidFill>
                  <a:schemeClr val="bg1"/>
                </a:solidFill>
                <a:latin typeface="Montserrat ExtraBold" panose="00000900000000000000" pitchFamily="2" charset="0"/>
              </a:rPr>
              <a:t>Maximum Likelihood (ML)</a:t>
            </a:r>
            <a:endParaRPr lang="en-GB" sz="3200" b="1" dirty="0">
              <a:solidFill>
                <a:schemeClr val="bg1"/>
              </a:solidFill>
              <a:latin typeface="Montserrat ExtraBold" panose="00000900000000000000" pitchFamily="2" charset="0"/>
            </a:endParaRPr>
          </a:p>
        </p:txBody>
      </p:sp>
      <p:sp>
        <p:nvSpPr>
          <p:cNvPr id="3" name="Rectangle 2">
            <a:extLst>
              <a:ext uri="{FF2B5EF4-FFF2-40B4-BE49-F238E27FC236}">
                <a16:creationId xmlns:a16="http://schemas.microsoft.com/office/drawing/2014/main" id="{76F43708-E31D-4290-8333-2C984B3F0224}"/>
              </a:ext>
            </a:extLst>
          </p:cNvPr>
          <p:cNvSpPr/>
          <p:nvPr/>
        </p:nvSpPr>
        <p:spPr>
          <a:xfrm>
            <a:off x="489235" y="1897336"/>
            <a:ext cx="10535815" cy="3416320"/>
          </a:xfrm>
          <a:prstGeom prst="rect">
            <a:avLst/>
          </a:prstGeom>
        </p:spPr>
        <p:txBody>
          <a:bodyPr wrap="square">
            <a:spAutoFit/>
          </a:bodyPr>
          <a:lstStyle/>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A method of tree building which is more computer-intensive than traditional cluster techniques e.g. Hierarchical Cluster Analysis (HCA)</a:t>
            </a:r>
          </a:p>
          <a:p>
            <a:pPr>
              <a:buSzPct val="150000"/>
            </a:pPr>
            <a:endParaRPr lang="en-GB" dirty="0">
              <a:solidFill>
                <a:schemeClr val="bg1"/>
              </a:solidFill>
              <a:latin typeface="Montserrat" panose="00000500000000000000" pitchFamily="2" charset="0"/>
            </a:endParaRP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Likelihood provides probabilities of the sequences given a model of their evolution on a particular tree</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The more probable the sequences given the tree, the more the tree is preferred. </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All possible trees are considered; computationally intense. </a:t>
            </a:r>
            <a:br>
              <a:rPr lang="en-GB" dirty="0">
                <a:solidFill>
                  <a:schemeClr val="bg1"/>
                </a:solidFill>
                <a:latin typeface="Montserrat" panose="00000500000000000000" pitchFamily="2" charset="0"/>
              </a:rPr>
            </a:br>
            <a:endParaRPr lang="en-GB" dirty="0">
              <a:solidFill>
                <a:schemeClr val="bg1"/>
              </a:solidFill>
              <a:latin typeface="Montserrat" panose="00000500000000000000" pitchFamily="2" charset="0"/>
            </a:endParaRPr>
          </a:p>
          <a:p>
            <a:pPr marL="457200" indent="-457200">
              <a:buSzPct val="150000"/>
              <a:buFont typeface="Arial" panose="020B0604020202020204" pitchFamily="34" charset="0"/>
              <a:buChar char="•"/>
            </a:pPr>
            <a:r>
              <a:rPr lang="en-GB" dirty="0">
                <a:solidFill>
                  <a:schemeClr val="bg1"/>
                </a:solidFill>
                <a:latin typeface="Montserrat" panose="00000500000000000000" pitchFamily="2" charset="0"/>
              </a:rPr>
              <a:t>Produced using the </a:t>
            </a:r>
            <a:r>
              <a:rPr lang="en-GB" dirty="0" err="1">
                <a:solidFill>
                  <a:schemeClr val="bg1"/>
                </a:solidFill>
                <a:latin typeface="Lucida Console" panose="020B0609040504020204" pitchFamily="49" charset="0"/>
              </a:rPr>
              <a:t>contml</a:t>
            </a:r>
            <a:r>
              <a:rPr lang="en-GB" dirty="0">
                <a:solidFill>
                  <a:schemeClr val="bg1"/>
                </a:solidFill>
                <a:latin typeface="Lucida Console" panose="020B0609040504020204" pitchFamily="49" charset="0"/>
              </a:rPr>
              <a:t>()</a:t>
            </a:r>
            <a:r>
              <a:rPr lang="en-GB" dirty="0">
                <a:solidFill>
                  <a:schemeClr val="bg1"/>
                </a:solidFill>
                <a:latin typeface="Montserrat" panose="00000500000000000000" pitchFamily="2" charset="0"/>
              </a:rPr>
              <a:t> function in </a:t>
            </a:r>
            <a:r>
              <a:rPr lang="en-GB" dirty="0" err="1">
                <a:solidFill>
                  <a:schemeClr val="bg1"/>
                </a:solidFill>
                <a:latin typeface="Montserrat" panose="00000500000000000000" pitchFamily="2" charset="0"/>
              </a:rPr>
              <a:t>RPhylip</a:t>
            </a:r>
            <a:r>
              <a:rPr lang="en-GB" dirty="0">
                <a:solidFill>
                  <a:schemeClr val="bg1"/>
                </a:solidFill>
                <a:latin typeface="Montserrat" panose="00000500000000000000" pitchFamily="2" charset="0"/>
              </a:rPr>
              <a:t> (requires </a:t>
            </a:r>
            <a:r>
              <a:rPr lang="en-GB" dirty="0" err="1">
                <a:solidFill>
                  <a:schemeClr val="bg1"/>
                </a:solidFill>
                <a:latin typeface="Montserrat" panose="00000500000000000000" pitchFamily="2" charset="0"/>
              </a:rPr>
              <a:t>Phylip</a:t>
            </a:r>
            <a:r>
              <a:rPr lang="en-GB" dirty="0">
                <a:solidFill>
                  <a:schemeClr val="bg1"/>
                </a:solidFill>
                <a:latin typeface="Montserrat" panose="00000500000000000000" pitchFamily="2" charset="0"/>
              </a:rPr>
              <a:t> to be installed!)</a:t>
            </a:r>
            <a:endParaRPr lang="en-GB" dirty="0">
              <a:solidFill>
                <a:schemeClr val="bg1"/>
              </a:solidFill>
              <a:latin typeface="Lucida Console" panose="020B0609040504020204" pitchFamily="49" charset="0"/>
            </a:endParaRPr>
          </a:p>
          <a:p>
            <a:pPr marL="457200" indent="-457200">
              <a:buSzPct val="150000"/>
              <a:buFont typeface="Arial" panose="020B0604020202020204" pitchFamily="34" charset="0"/>
              <a:buChar char="•"/>
            </a:pPr>
            <a:endParaRPr lang="en-GB" dirty="0">
              <a:solidFill>
                <a:schemeClr val="bg1"/>
              </a:solidFill>
              <a:latin typeface="Montserrat" panose="00000500000000000000" pitchFamily="2" charset="0"/>
            </a:endParaRPr>
          </a:p>
        </p:txBody>
      </p:sp>
      <p:pic>
        <p:nvPicPr>
          <p:cNvPr id="7" name="Picture 6">
            <a:extLst>
              <a:ext uri="{FF2B5EF4-FFF2-40B4-BE49-F238E27FC236}">
                <a16:creationId xmlns:a16="http://schemas.microsoft.com/office/drawing/2014/main" id="{00EEAF9F-AF5C-48AC-A52E-A6AB038D3DD8}"/>
              </a:ext>
            </a:extLst>
          </p:cNvPr>
          <p:cNvPicPr>
            <a:picLocks noChangeAspect="1"/>
          </p:cNvPicPr>
          <p:nvPr/>
        </p:nvPicPr>
        <p:blipFill>
          <a:blip r:embed="rId2"/>
          <a:stretch>
            <a:fillRect/>
          </a:stretch>
        </p:blipFill>
        <p:spPr>
          <a:xfrm>
            <a:off x="271632" y="5473478"/>
            <a:ext cx="11702765" cy="856933"/>
          </a:xfrm>
          <a:prstGeom prst="rect">
            <a:avLst/>
          </a:prstGeom>
        </p:spPr>
      </p:pic>
    </p:spTree>
    <p:extLst>
      <p:ext uri="{BB962C8B-B14F-4D97-AF65-F5344CB8AC3E}">
        <p14:creationId xmlns:p14="http://schemas.microsoft.com/office/powerpoint/2010/main" val="1924312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2520</TotalTime>
  <Words>6926</Words>
  <Application>Microsoft Office PowerPoint</Application>
  <PresentationFormat>Widescreen</PresentationFormat>
  <Paragraphs>620</Paragraphs>
  <Slides>109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109</vt:i4>
      </vt:variant>
    </vt:vector>
  </HeadingPairs>
  <TitlesOfParts>
    <vt:vector size="121" baseType="lpstr">
      <vt:lpstr>Arial</vt:lpstr>
      <vt:lpstr>Calibri</vt:lpstr>
      <vt:lpstr>Calibri Light</vt:lpstr>
      <vt:lpstr>Courier New</vt:lpstr>
      <vt:lpstr>Gotham Book</vt:lpstr>
      <vt:lpstr>Lucida Console</vt:lpstr>
      <vt:lpstr>Montserrat</vt:lpstr>
      <vt:lpstr>Montserrat ExtraBold</vt:lpstr>
      <vt:lpstr>Montserrat Light</vt:lpstr>
      <vt:lpstr>Montserrat SemiBold</vt:lpstr>
      <vt:lpstr>Wingdings</vt:lpstr>
      <vt:lpstr>Office Theme</vt:lpstr>
      <vt:lpstr>PowerPoint Presentation</vt:lpstr>
      <vt:lpstr>Welcome!</vt:lpstr>
      <vt:lpstr>PowerPoint Presentation</vt:lpstr>
      <vt:lpstr>PowerPoint Presentation</vt:lpstr>
      <vt:lpstr>Dr. Christian S. Hoggard</vt:lpstr>
      <vt:lpstr>Format for the two-day workshop…</vt:lpstr>
      <vt:lpstr>PowerPoint Presentation</vt:lpstr>
      <vt:lpstr>The Sticky Note…</vt:lpstr>
      <vt:lpstr>Day 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 for the two-day workshop…</vt:lpstr>
      <vt:lpstr>GMM in the R Environment</vt:lpstr>
      <vt:lpstr>Exercise 1: R Environment (setup)</vt:lpstr>
      <vt:lpstr>Landmark data in the R environment (examples)</vt:lpstr>
      <vt:lpstr>Exercise 2: Creating/Reading Landmark Data #1</vt:lpstr>
      <vt:lpstr>Exercise 3: Creating/Reading Landmark Data #2</vt:lpstr>
      <vt:lpstr>PowerPoint Presentation</vt:lpstr>
      <vt:lpstr>Format for the two-day workshop…</vt:lpstr>
      <vt:lpstr>PowerPoint Presentation</vt:lpstr>
      <vt:lpstr>Format for the two-day workshop…</vt:lpstr>
      <vt:lpstr>PowerPoint Presentation</vt:lpstr>
      <vt:lpstr>PowerPoint Presentation</vt:lpstr>
      <vt:lpstr>PowerPoint Presentation</vt:lpstr>
      <vt:lpstr>PowerPoint Presentation</vt:lpstr>
      <vt:lpstr>Exercise 4: Generalised Procrustes Analysis (GPA)</vt:lpstr>
      <vt:lpstr>PowerPoint Presentation</vt:lpstr>
      <vt:lpstr>PowerPoint Presentation</vt:lpstr>
      <vt:lpstr>PowerPoint Presentation</vt:lpstr>
      <vt:lpstr>Format for the two-day workshop…</vt:lpstr>
      <vt:lpstr>Examining shape variance…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 for the two-day workshop…</vt:lpstr>
      <vt:lpstr>PowerPoint Presentation</vt:lpstr>
      <vt:lpstr>Day Two…</vt:lpstr>
      <vt:lpstr>Format for the two-day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 for the two-day workshop…</vt:lpstr>
      <vt:lpstr>Three (rather more complex)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 for the two-day workshop…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Hoggard</dc:creator>
  <cp:lastModifiedBy>Christian Hoggard</cp:lastModifiedBy>
  <cp:revision>87</cp:revision>
  <dcterms:created xsi:type="dcterms:W3CDTF">2019-12-08T11:28:09Z</dcterms:created>
  <dcterms:modified xsi:type="dcterms:W3CDTF">2019-12-11T14:39:12Z</dcterms:modified>
</cp:coreProperties>
</file>